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78" r:id="rId3"/>
    <p:sldId id="279" r:id="rId4"/>
    <p:sldId id="260" r:id="rId5"/>
    <p:sldId id="262" r:id="rId6"/>
    <p:sldId id="264" r:id="rId7"/>
    <p:sldId id="258" r:id="rId8"/>
    <p:sldId id="308" r:id="rId9"/>
    <p:sldId id="309" r:id="rId10"/>
    <p:sldId id="281" r:id="rId11"/>
    <p:sldId id="282" r:id="rId12"/>
    <p:sldId id="259" r:id="rId13"/>
    <p:sldId id="305" r:id="rId14"/>
    <p:sldId id="257" r:id="rId15"/>
    <p:sldId id="274" r:id="rId16"/>
    <p:sldId id="277" r:id="rId17"/>
    <p:sldId id="265" r:id="rId18"/>
    <p:sldId id="283" r:id="rId19"/>
    <p:sldId id="284" r:id="rId20"/>
    <p:sldId id="287" r:id="rId21"/>
    <p:sldId id="285" r:id="rId22"/>
    <p:sldId id="286" r:id="rId23"/>
    <p:sldId id="288" r:id="rId24"/>
    <p:sldId id="298" r:id="rId25"/>
    <p:sldId id="289" r:id="rId26"/>
    <p:sldId id="299" r:id="rId27"/>
    <p:sldId id="300" r:id="rId28"/>
    <p:sldId id="301" r:id="rId29"/>
    <p:sldId id="302" r:id="rId30"/>
    <p:sldId id="263" r:id="rId31"/>
    <p:sldId id="291" r:id="rId32"/>
    <p:sldId id="292" r:id="rId33"/>
    <p:sldId id="293" r:id="rId34"/>
    <p:sldId id="275" r:id="rId35"/>
    <p:sldId id="297" r:id="rId36"/>
    <p:sldId id="303" r:id="rId37"/>
    <p:sldId id="306" r:id="rId38"/>
    <p:sldId id="307"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262" autoAdjust="0"/>
  </p:normalViewPr>
  <p:slideViewPr>
    <p:cSldViewPr snapToGrid="0" snapToObjects="1">
      <p:cViewPr varScale="1">
        <p:scale>
          <a:sx n="73" d="100"/>
          <a:sy n="73" d="100"/>
        </p:scale>
        <p:origin x="-134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64372C-9D49-6F40-9F5F-79EB890C0C3C}" type="datetimeFigureOut">
              <a:rPr lang="en-US" smtClean="0"/>
              <a:t>2/27/16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61C0B7-BBA8-CD4B-87BA-B4E4A6E73AA0}" type="slidenum">
              <a:rPr lang="en-US" smtClean="0"/>
              <a:t>‹#›</a:t>
            </a:fld>
            <a:endParaRPr lang="en-US"/>
          </a:p>
        </p:txBody>
      </p:sp>
    </p:spTree>
    <p:extLst>
      <p:ext uri="{BB962C8B-B14F-4D97-AF65-F5344CB8AC3E}">
        <p14:creationId xmlns:p14="http://schemas.microsoft.com/office/powerpoint/2010/main" val="34299300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mailto:https://www.youtube.com/watch?v=AFpLCV_KDyQ"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Interactive</a:t>
            </a:r>
            <a:r>
              <a:rPr lang="en-US" baseline="0" dirty="0" smtClean="0"/>
              <a:t> fashion accessories</a:t>
            </a:r>
          </a:p>
          <a:p>
            <a:r>
              <a:rPr lang="en-US" baseline="0" dirty="0" smtClean="0"/>
              <a:t>Aim of this slide show is to give a bit of background, some context of what people are doing, and some inspiration for future development –made by you!</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a:t>
            </a:fld>
            <a:endParaRPr lang="en-US"/>
          </a:p>
        </p:txBody>
      </p:sp>
    </p:spTree>
    <p:extLst>
      <p:ext uri="{BB962C8B-B14F-4D97-AF65-F5344CB8AC3E}">
        <p14:creationId xmlns:p14="http://schemas.microsoft.com/office/powerpoint/2010/main" val="4074665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a:t>
            </a:r>
            <a:r>
              <a:rPr lang="en-US" baseline="0" dirty="0" smtClean="0"/>
              <a:t> </a:t>
            </a:r>
            <a:r>
              <a:rPr lang="en-US" dirty="0" smtClean="0"/>
              <a:t>Accessories</a:t>
            </a:r>
            <a:r>
              <a:rPr lang="en-US" baseline="0" dirty="0" smtClean="0"/>
              <a:t>!</a:t>
            </a:r>
          </a:p>
          <a:p>
            <a:r>
              <a:rPr lang="en-US" sz="1200" dirty="0" smtClean="0">
                <a:hlinkClick r:id="rId3"/>
              </a:rPr>
              <a:t>https://www.youtube.com/watch?v=AFpLCV_KDyQ</a:t>
            </a:r>
            <a:endParaRPr lang="en-US" sz="1200" dirty="0" smtClean="0"/>
          </a:p>
          <a:p>
            <a:r>
              <a:rPr lang="en-US" sz="1200" dirty="0" smtClean="0"/>
              <a:t>Rain</a:t>
            </a:r>
            <a:r>
              <a:rPr lang="en-US" sz="1200" baseline="0" dirty="0" smtClean="0"/>
              <a:t> Music!</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15</a:t>
            </a:fld>
            <a:endParaRPr lang="en-US"/>
          </a:p>
        </p:txBody>
      </p:sp>
    </p:spTree>
    <p:extLst>
      <p:ext uri="{BB962C8B-B14F-4D97-AF65-F5344CB8AC3E}">
        <p14:creationId xmlns:p14="http://schemas.microsoft.com/office/powerpoint/2010/main" val="2670071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Tweeture</a:t>
            </a:r>
            <a:endParaRPr lang="en-US" dirty="0" smtClean="0"/>
          </a:p>
          <a:p>
            <a:r>
              <a:rPr lang="en-US" dirty="0" smtClean="0"/>
              <a:t>-design collective in UK rusty squid,</a:t>
            </a:r>
            <a:r>
              <a:rPr lang="en-US" baseline="0" dirty="0" smtClean="0"/>
              <a:t> developing emotional AI, and looking at human social interaction with robotics, and how this is reflected in their </a:t>
            </a:r>
            <a:r>
              <a:rPr lang="en-US" baseline="0" dirty="0" err="1" smtClean="0"/>
              <a:t>representaion</a:t>
            </a:r>
            <a:endParaRPr lang="en-US" dirty="0" smtClean="0"/>
          </a:p>
          <a:p>
            <a:r>
              <a:rPr lang="en-US" dirty="0" smtClean="0"/>
              <a:t>-connecting</a:t>
            </a:r>
            <a:r>
              <a:rPr lang="en-US" baseline="0" dirty="0" smtClean="0"/>
              <a:t> people through the loveable object!</a:t>
            </a:r>
          </a:p>
          <a:p>
            <a:r>
              <a:rPr lang="en-US" baseline="0" dirty="0" smtClean="0"/>
              <a:t>-</a:t>
            </a:r>
            <a:r>
              <a:rPr lang="en-US" baseline="0" dirty="0" err="1" smtClean="0"/>
              <a:t>wi-fi</a:t>
            </a:r>
            <a:r>
              <a:rPr lang="en-US" baseline="0" dirty="0" smtClean="0"/>
              <a:t> connected for as little as $19, a new field, less explored and more complications –social and logistical</a:t>
            </a:r>
          </a:p>
          <a:p>
            <a:r>
              <a:rPr lang="en-US" baseline="0" dirty="0" smtClean="0"/>
              <a:t>“</a:t>
            </a:r>
            <a:r>
              <a:rPr lang="en-US" baseline="0" dirty="0" err="1" smtClean="0"/>
              <a:t>IoT</a:t>
            </a:r>
            <a:r>
              <a:rPr lang="en-US" baseline="0" dirty="0" smtClean="0"/>
              <a:t>” has a long way to go!</a:t>
            </a:r>
            <a:endParaRPr lang="en-US" dirty="0" smtClean="0"/>
          </a:p>
          <a:p>
            <a:endParaRPr lang="en-US" b="1" baseline="0" dirty="0" smtClean="0"/>
          </a:p>
          <a:p>
            <a:r>
              <a:rPr lang="en-US" baseline="0" dirty="0" smtClean="0"/>
              <a:t>-making of http://</a:t>
            </a:r>
            <a:r>
              <a:rPr lang="en-US" baseline="0" dirty="0" err="1" smtClean="0"/>
              <a:t>pervasivemediacookbook.com</a:t>
            </a:r>
            <a:r>
              <a:rPr lang="en-US" baseline="0" dirty="0" smtClean="0"/>
              <a:t>/157/</a:t>
            </a:r>
            <a:r>
              <a:rPr lang="en-US" baseline="0" dirty="0" err="1" smtClean="0"/>
              <a:t>tweeture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16</a:t>
            </a:fld>
            <a:endParaRPr lang="en-US"/>
          </a:p>
        </p:txBody>
      </p:sp>
    </p:spTree>
    <p:extLst>
      <p:ext uri="{BB962C8B-B14F-4D97-AF65-F5344CB8AC3E}">
        <p14:creationId xmlns:p14="http://schemas.microsoft.com/office/powerpoint/2010/main" val="961667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17</a:t>
            </a:fld>
            <a:endParaRPr lang="en-US"/>
          </a:p>
        </p:txBody>
      </p:sp>
    </p:spTree>
    <p:extLst>
      <p:ext uri="{BB962C8B-B14F-4D97-AF65-F5344CB8AC3E}">
        <p14:creationId xmlns:p14="http://schemas.microsoft.com/office/powerpoint/2010/main" val="937417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Interesting that this was the most fascinating of all the write ups</a:t>
            </a:r>
            <a:r>
              <a:rPr lang="en-US" baseline="0" dirty="0" smtClean="0"/>
              <a:t> they made –they really responded creatively to the experience.</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19</a:t>
            </a:fld>
            <a:endParaRPr lang="en-US"/>
          </a:p>
        </p:txBody>
      </p:sp>
    </p:spTree>
    <p:extLst>
      <p:ext uri="{BB962C8B-B14F-4D97-AF65-F5344CB8AC3E}">
        <p14:creationId xmlns:p14="http://schemas.microsoft.com/office/powerpoint/2010/main" val="3296368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Afternoon challenge</a:t>
            </a:r>
          </a:p>
          <a:p>
            <a:r>
              <a:rPr lang="en-US" dirty="0" smtClean="0"/>
              <a:t>--prototype</a:t>
            </a:r>
            <a:r>
              <a:rPr lang="en-US" baseline="0" dirty="0" smtClean="0"/>
              <a:t>: does not need to be finished or working you are creating something that will express and idea</a:t>
            </a:r>
          </a:p>
          <a:p>
            <a:r>
              <a:rPr lang="en-US" baseline="0" dirty="0" smtClean="0"/>
              <a:t>--we have a bunch of materials for making sketches, you can also add the circuits you made earlier </a:t>
            </a:r>
          </a:p>
          <a:p>
            <a:r>
              <a:rPr lang="en-US" baseline="0" dirty="0" smtClean="0"/>
              <a:t>--we will work together at the start to generate some ideas, and then you will work in your groups to develop one of your ideas</a:t>
            </a:r>
          </a:p>
          <a:p>
            <a:r>
              <a:rPr lang="en-US" baseline="0" dirty="0" smtClean="0"/>
              <a:t>--the purpose it to communicate your idea with the group </a:t>
            </a:r>
          </a:p>
          <a:p>
            <a:r>
              <a:rPr lang="en-US" baseline="0" dirty="0" smtClean="0"/>
              <a:t>–we will have short presentations at the end of the session, these will be informal, and there will be a bit of guidance on this later.</a:t>
            </a:r>
          </a:p>
          <a:p>
            <a:endParaRPr lang="en-US" baseline="0" dirty="0" smtClean="0"/>
          </a:p>
        </p:txBody>
      </p:sp>
      <p:sp>
        <p:nvSpPr>
          <p:cNvPr id="4" name="Slide Number Placeholder 3"/>
          <p:cNvSpPr>
            <a:spLocks noGrp="1"/>
          </p:cNvSpPr>
          <p:nvPr>
            <p:ph type="sldNum" sz="quarter" idx="10"/>
          </p:nvPr>
        </p:nvSpPr>
        <p:spPr/>
        <p:txBody>
          <a:bodyPr/>
          <a:lstStyle/>
          <a:p>
            <a:fld id="{516EC55B-FEFF-B54B-BC82-E9FD158BC4E0}" type="slidenum">
              <a:rPr lang="en-US" smtClean="0"/>
              <a:t>24</a:t>
            </a:fld>
            <a:endParaRPr lang="en-US"/>
          </a:p>
        </p:txBody>
      </p:sp>
    </p:spTree>
    <p:extLst>
      <p:ext uri="{BB962C8B-B14F-4D97-AF65-F5344CB8AC3E}">
        <p14:creationId xmlns:p14="http://schemas.microsoft.com/office/powerpoint/2010/main" val="24685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smtClean="0"/>
              <a:t>Area of interest </a:t>
            </a:r>
            <a:r>
              <a:rPr lang="en-GB" dirty="0" err="1" smtClean="0"/>
              <a:t>i.e</a:t>
            </a:r>
            <a:r>
              <a:rPr lang="en-GB" dirty="0" smtClean="0"/>
              <a:t> physical</a:t>
            </a:r>
            <a:r>
              <a:rPr lang="en-GB" baseline="0" dirty="0" smtClean="0"/>
              <a:t> location, field you are interested in (not too obscure!)</a:t>
            </a:r>
          </a:p>
          <a:p>
            <a:pPr marL="228600" indent="-228600">
              <a:buAutoNum type="arabicPeriod"/>
            </a:pPr>
            <a:r>
              <a:rPr lang="en-GB" baseline="0" dirty="0" smtClean="0"/>
              <a:t>Identify user group</a:t>
            </a:r>
            <a:endParaRPr lang="en-GB" dirty="0" smtClean="0"/>
          </a:p>
          <a:p>
            <a:r>
              <a:rPr lang="en-GB" dirty="0" smtClean="0"/>
              <a:t>3. Parts of the body</a:t>
            </a:r>
            <a:br>
              <a:rPr lang="en-GB" dirty="0" smtClean="0"/>
            </a:br>
            <a:r>
              <a:rPr lang="en-GB" dirty="0" smtClean="0"/>
              <a:t>4. Emotion</a:t>
            </a:r>
            <a:br>
              <a:rPr lang="en-GB" dirty="0" smtClean="0"/>
            </a:br>
            <a:r>
              <a:rPr lang="en-GB" dirty="0" smtClean="0"/>
              <a:t>5. Quality of Material (optional, may help with the design but can</a:t>
            </a:r>
            <a:r>
              <a:rPr lang="en-GB" baseline="0" dirty="0" smtClean="0"/>
              <a:t> change)</a:t>
            </a:r>
            <a:r>
              <a:rPr lang="en-GB" dirty="0" smtClean="0"/>
              <a:t/>
            </a:r>
            <a:br>
              <a:rPr lang="en-GB" dirty="0" smtClean="0"/>
            </a:br>
            <a:r>
              <a:rPr lang="en-GB" dirty="0" smtClean="0"/>
              <a:t> </a:t>
            </a:r>
            <a:br>
              <a:rPr lang="en-GB" dirty="0" smtClean="0"/>
            </a:br>
            <a:r>
              <a:rPr lang="en-GB" dirty="0" smtClean="0"/>
              <a:t>Quick thinking, make design,</a:t>
            </a:r>
            <a:r>
              <a:rPr lang="en-GB" baseline="0" dirty="0" smtClean="0"/>
              <a:t> change.</a:t>
            </a:r>
            <a:endParaRPr lang="en-US" dirty="0" smtClean="0"/>
          </a:p>
          <a:p>
            <a:endParaRPr lang="en-US" dirty="0" smtClean="0"/>
          </a:p>
          <a:p>
            <a:r>
              <a:rPr lang="en-US" dirty="0" smtClean="0"/>
              <a:t>Discussion Qs:</a:t>
            </a:r>
          </a:p>
          <a:p>
            <a:r>
              <a:rPr lang="en-US" dirty="0" smtClean="0"/>
              <a:t>Did you</a:t>
            </a:r>
            <a:r>
              <a:rPr lang="en-US" baseline="0" dirty="0" smtClean="0"/>
              <a:t> go with a hunch (ideas you already had) or is this something new?</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was the most challenging part?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25</a:t>
            </a:fld>
            <a:endParaRPr lang="en-US"/>
          </a:p>
        </p:txBody>
      </p:sp>
    </p:spTree>
    <p:extLst>
      <p:ext uri="{BB962C8B-B14F-4D97-AF65-F5344CB8AC3E}">
        <p14:creationId xmlns:p14="http://schemas.microsoft.com/office/powerpoint/2010/main" val="3043465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a:t>
            </a:r>
            <a:r>
              <a:rPr lang="en-US" baseline="0" dirty="0" smtClean="0"/>
              <a:t> this in groups so that we have 4 of each 30 seconds of discussion time</a:t>
            </a:r>
          </a:p>
          <a:p>
            <a:endParaRPr lang="en-US" dirty="0"/>
          </a:p>
        </p:txBody>
      </p:sp>
      <p:sp>
        <p:nvSpPr>
          <p:cNvPr id="4" name="Slide Number Placeholder 3"/>
          <p:cNvSpPr>
            <a:spLocks noGrp="1"/>
          </p:cNvSpPr>
          <p:nvPr>
            <p:ph type="sldNum" sz="quarter" idx="10"/>
          </p:nvPr>
        </p:nvSpPr>
        <p:spPr/>
        <p:txBody>
          <a:bodyPr/>
          <a:lstStyle/>
          <a:p>
            <a:fld id="{516EC55B-FEFF-B54B-BC82-E9FD158BC4E0}" type="slidenum">
              <a:rPr lang="en-US" smtClean="0"/>
              <a:t>26</a:t>
            </a:fld>
            <a:endParaRPr lang="en-US"/>
          </a:p>
        </p:txBody>
      </p:sp>
    </p:spTree>
    <p:extLst>
      <p:ext uri="{BB962C8B-B14F-4D97-AF65-F5344CB8AC3E}">
        <p14:creationId xmlns:p14="http://schemas.microsoft.com/office/powerpoint/2010/main" val="1341114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Something you do</a:t>
            </a:r>
            <a:r>
              <a:rPr lang="en-US" baseline="0" dirty="0" smtClean="0"/>
              <a:t> at the </a:t>
            </a:r>
            <a:r>
              <a:rPr lang="en-US" baseline="0" dirty="0" err="1" smtClean="0"/>
              <a:t>harbourside</a:t>
            </a:r>
            <a:r>
              <a:rPr lang="en-US" baseline="0" dirty="0" smtClean="0"/>
              <a:t> either with friends, family, school </a:t>
            </a:r>
            <a:r>
              <a:rPr lang="en-US" baseline="0" dirty="0" err="1" smtClean="0"/>
              <a:t>etc</a:t>
            </a:r>
            <a:endParaRPr lang="en-US" baseline="0" dirty="0" smtClean="0"/>
          </a:p>
          <a:p>
            <a:r>
              <a:rPr lang="en-US" baseline="0" dirty="0" smtClean="0"/>
              <a:t>i.e. getting the ferry</a:t>
            </a:r>
          </a:p>
          <a:p>
            <a:endParaRPr lang="en-US" dirty="0"/>
          </a:p>
        </p:txBody>
      </p:sp>
      <p:sp>
        <p:nvSpPr>
          <p:cNvPr id="4" name="Slide Number Placeholder 3"/>
          <p:cNvSpPr>
            <a:spLocks noGrp="1"/>
          </p:cNvSpPr>
          <p:nvPr>
            <p:ph type="sldNum" sz="quarter" idx="10"/>
          </p:nvPr>
        </p:nvSpPr>
        <p:spPr/>
        <p:txBody>
          <a:bodyPr/>
          <a:lstStyle/>
          <a:p>
            <a:fld id="{516EC55B-FEFF-B54B-BC82-E9FD158BC4E0}" type="slidenum">
              <a:rPr lang="en-US" smtClean="0"/>
              <a:t>27</a:t>
            </a:fld>
            <a:endParaRPr lang="en-US"/>
          </a:p>
        </p:txBody>
      </p:sp>
    </p:spTree>
    <p:extLst>
      <p:ext uri="{BB962C8B-B14F-4D97-AF65-F5344CB8AC3E}">
        <p14:creationId xmlns:p14="http://schemas.microsoft.com/office/powerpoint/2010/main" val="1341114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Adjective –description of</a:t>
            </a:r>
            <a:r>
              <a:rPr lang="en-US" baseline="0" dirty="0" smtClean="0"/>
              <a:t> how people can feel</a:t>
            </a:r>
            <a:endParaRPr lang="en-US" dirty="0"/>
          </a:p>
        </p:txBody>
      </p:sp>
      <p:sp>
        <p:nvSpPr>
          <p:cNvPr id="4" name="Slide Number Placeholder 3"/>
          <p:cNvSpPr>
            <a:spLocks noGrp="1"/>
          </p:cNvSpPr>
          <p:nvPr>
            <p:ph type="sldNum" sz="quarter" idx="10"/>
          </p:nvPr>
        </p:nvSpPr>
        <p:spPr/>
        <p:txBody>
          <a:bodyPr/>
          <a:lstStyle/>
          <a:p>
            <a:fld id="{516EC55B-FEFF-B54B-BC82-E9FD158BC4E0}" type="slidenum">
              <a:rPr lang="en-US" smtClean="0"/>
              <a:t>28</a:t>
            </a:fld>
            <a:endParaRPr lang="en-US"/>
          </a:p>
        </p:txBody>
      </p:sp>
    </p:spTree>
    <p:extLst>
      <p:ext uri="{BB962C8B-B14F-4D97-AF65-F5344CB8AC3E}">
        <p14:creationId xmlns:p14="http://schemas.microsoft.com/office/powerpoint/2010/main" val="1341114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I.e.</a:t>
            </a:r>
            <a:r>
              <a:rPr lang="en-US" baseline="0" dirty="0" smtClean="0"/>
              <a:t> young people, older people, families</a:t>
            </a:r>
          </a:p>
          <a:p>
            <a:endParaRPr lang="en-US" baseline="0" dirty="0" smtClean="0"/>
          </a:p>
          <a:p>
            <a:r>
              <a:rPr lang="en-US" baseline="0" dirty="0" smtClean="0"/>
              <a:t>WORKING INDIVIDUALLY</a:t>
            </a:r>
          </a:p>
          <a:p>
            <a:r>
              <a:rPr lang="en-US" baseline="0" dirty="0" smtClean="0"/>
              <a:t>Everyone does all 4 on big sheet of paper with pens </a:t>
            </a:r>
          </a:p>
        </p:txBody>
      </p:sp>
      <p:sp>
        <p:nvSpPr>
          <p:cNvPr id="4" name="Slide Number Placeholder 3"/>
          <p:cNvSpPr>
            <a:spLocks noGrp="1"/>
          </p:cNvSpPr>
          <p:nvPr>
            <p:ph type="sldNum" sz="quarter" idx="10"/>
          </p:nvPr>
        </p:nvSpPr>
        <p:spPr/>
        <p:txBody>
          <a:bodyPr/>
          <a:lstStyle/>
          <a:p>
            <a:fld id="{516EC55B-FEFF-B54B-BC82-E9FD158BC4E0}" type="slidenum">
              <a:rPr lang="en-US" smtClean="0"/>
              <a:t>29</a:t>
            </a:fld>
            <a:endParaRPr lang="en-US"/>
          </a:p>
        </p:txBody>
      </p:sp>
    </p:spTree>
    <p:extLst>
      <p:ext uri="{BB962C8B-B14F-4D97-AF65-F5344CB8AC3E}">
        <p14:creationId xmlns:p14="http://schemas.microsoft.com/office/powerpoint/2010/main" val="1341114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Wearable technology –developed to improve</a:t>
            </a:r>
            <a:r>
              <a:rPr lang="en-US" baseline="0" dirty="0" smtClean="0"/>
              <a:t> our lives</a:t>
            </a:r>
          </a:p>
          <a:p>
            <a:r>
              <a:rPr lang="en-US" baseline="0" dirty="0" smtClean="0"/>
              <a:t>Also a fashion statement</a:t>
            </a:r>
          </a:p>
          <a:p>
            <a:r>
              <a:rPr lang="en-US" baseline="0" dirty="0" smtClean="0"/>
              <a:t>Who know what will happen to the </a:t>
            </a:r>
            <a:r>
              <a:rPr lang="en-US" baseline="0" dirty="0" err="1" smtClean="0"/>
              <a:t>google</a:t>
            </a:r>
            <a:r>
              <a:rPr lang="en-US" baseline="0" dirty="0" smtClean="0"/>
              <a:t> glass (or VR...)</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4</a:t>
            </a:fld>
            <a:endParaRPr lang="en-US"/>
          </a:p>
        </p:txBody>
      </p:sp>
    </p:spTree>
    <p:extLst>
      <p:ext uri="{BB962C8B-B14F-4D97-AF65-F5344CB8AC3E}">
        <p14:creationId xmlns:p14="http://schemas.microsoft.com/office/powerpoint/2010/main" val="219024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materials now accessible can be used by designers, makers and DIY level –not just in industry</a:t>
            </a:r>
          </a:p>
          <a:p>
            <a:endParaRPr lang="en-US" baseline="0" dirty="0" smtClean="0"/>
          </a:p>
        </p:txBody>
      </p:sp>
      <p:sp>
        <p:nvSpPr>
          <p:cNvPr id="4" name="Slide Number Placeholder 3"/>
          <p:cNvSpPr>
            <a:spLocks noGrp="1"/>
          </p:cNvSpPr>
          <p:nvPr>
            <p:ph type="sldNum" sz="quarter" idx="10"/>
          </p:nvPr>
        </p:nvSpPr>
        <p:spPr/>
        <p:txBody>
          <a:bodyPr/>
          <a:lstStyle/>
          <a:p>
            <a:fld id="{8761C0B7-BBA8-CD4B-87BA-B4E4A6E73AA0}" type="slidenum">
              <a:rPr lang="en-US" smtClean="0"/>
              <a:t>30</a:t>
            </a:fld>
            <a:endParaRPr lang="en-US"/>
          </a:p>
        </p:txBody>
      </p:sp>
    </p:spTree>
    <p:extLst>
      <p:ext uri="{BB962C8B-B14F-4D97-AF65-F5344CB8AC3E}">
        <p14:creationId xmlns:p14="http://schemas.microsoft.com/office/powerpoint/2010/main" val="304347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Circuit building: </a:t>
            </a:r>
            <a:br>
              <a:rPr lang="en-GB" dirty="0" smtClean="0"/>
            </a:br>
            <a:r>
              <a:rPr lang="en-GB" dirty="0" smtClean="0"/>
              <a:t>What is a circuit</a:t>
            </a:r>
            <a:br>
              <a:rPr lang="en-GB" dirty="0" smtClean="0"/>
            </a:br>
            <a:r>
              <a:rPr lang="en-GB" dirty="0" smtClean="0"/>
              <a:t>Actuators and sensors (Bare minimum)</a:t>
            </a:r>
            <a:br>
              <a:rPr lang="en-GB" dirty="0" smtClean="0"/>
            </a:br>
            <a:r>
              <a:rPr lang="en-GB" dirty="0" smtClean="0"/>
              <a:t>Material</a:t>
            </a:r>
            <a:r>
              <a:rPr lang="en-GB" baseline="0" dirty="0" smtClean="0"/>
              <a:t> and example showcase.</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31</a:t>
            </a:fld>
            <a:endParaRPr lang="en-US"/>
          </a:p>
        </p:txBody>
      </p:sp>
    </p:spTree>
    <p:extLst>
      <p:ext uri="{BB962C8B-B14F-4D97-AF65-F5344CB8AC3E}">
        <p14:creationId xmlns:p14="http://schemas.microsoft.com/office/powerpoint/2010/main" val="374586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slides before circuit</a:t>
            </a:r>
            <a:endParaRPr lang="en-US" dirty="0" smtClean="0"/>
          </a:p>
          <a:p>
            <a:r>
              <a:rPr lang="en-US" dirty="0" smtClean="0"/>
              <a:t>Complex</a:t>
            </a:r>
            <a:r>
              <a:rPr lang="en-US" baseline="0" dirty="0" smtClean="0"/>
              <a:t> ideas (learning through visual / touch not just language</a:t>
            </a:r>
          </a:p>
          <a:p>
            <a:r>
              <a:rPr lang="en-US" baseline="0" dirty="0" smtClean="0"/>
              <a:t>Social problem</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32</a:t>
            </a:fld>
            <a:endParaRPr lang="en-US"/>
          </a:p>
        </p:txBody>
      </p:sp>
    </p:spTree>
    <p:extLst>
      <p:ext uri="{BB962C8B-B14F-4D97-AF65-F5344CB8AC3E}">
        <p14:creationId xmlns:p14="http://schemas.microsoft.com/office/powerpoint/2010/main" val="232045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Weakest group in terms of language –tutors were</a:t>
            </a:r>
            <a:r>
              <a:rPr lang="en-US" baseline="0" dirty="0" smtClean="0"/>
              <a:t> worried, short circuited and had to re-wire several times, but made a beautiful and interesting project</a:t>
            </a:r>
          </a:p>
          <a:p>
            <a:endParaRPr lang="en-US" baseline="0" dirty="0" smtClean="0"/>
          </a:p>
          <a:p>
            <a:r>
              <a:rPr lang="en-US" baseline="0" dirty="0" smtClean="0"/>
              <a:t>--complex circuit system</a:t>
            </a:r>
          </a:p>
        </p:txBody>
      </p:sp>
      <p:sp>
        <p:nvSpPr>
          <p:cNvPr id="4" name="Slide Number Placeholder 3"/>
          <p:cNvSpPr>
            <a:spLocks noGrp="1"/>
          </p:cNvSpPr>
          <p:nvPr>
            <p:ph type="sldNum" sz="quarter" idx="10"/>
          </p:nvPr>
        </p:nvSpPr>
        <p:spPr/>
        <p:txBody>
          <a:bodyPr/>
          <a:lstStyle/>
          <a:p>
            <a:fld id="{8761C0B7-BBA8-CD4B-87BA-B4E4A6E73AA0}" type="slidenum">
              <a:rPr lang="en-US" smtClean="0"/>
              <a:t>33</a:t>
            </a:fld>
            <a:endParaRPr lang="en-US"/>
          </a:p>
        </p:txBody>
      </p:sp>
    </p:spTree>
    <p:extLst>
      <p:ext uri="{BB962C8B-B14F-4D97-AF65-F5344CB8AC3E}">
        <p14:creationId xmlns:p14="http://schemas.microsoft.com/office/powerpoint/2010/main" val="3874244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Other Technology that is available </a:t>
            </a:r>
            <a:br>
              <a:rPr lang="en-GB" dirty="0" smtClean="0"/>
            </a:br>
            <a:endParaRPr lang="en-US" dirty="0" smtClean="0"/>
          </a:p>
          <a:p>
            <a:r>
              <a:rPr lang="en-US" dirty="0" smtClean="0"/>
              <a:t>Smart Materials</a:t>
            </a:r>
            <a:r>
              <a:rPr lang="en-US" baseline="0" dirty="0" smtClean="0"/>
              <a:t> combined with processing </a:t>
            </a:r>
          </a:p>
          <a:p>
            <a:r>
              <a:rPr lang="en-US" baseline="0" dirty="0" smtClean="0"/>
              <a:t>–developments in microcontrollers like these to connect to materials</a:t>
            </a:r>
          </a:p>
          <a:p>
            <a:r>
              <a:rPr lang="en-US" baseline="0" dirty="0" smtClean="0"/>
              <a:t>-main contenders = </a:t>
            </a:r>
            <a:r>
              <a:rPr lang="en-US" baseline="0" dirty="0" err="1" smtClean="0"/>
              <a:t>adafruit</a:t>
            </a:r>
            <a:r>
              <a:rPr lang="en-US" baseline="0" dirty="0" smtClean="0"/>
              <a:t> and </a:t>
            </a:r>
            <a:r>
              <a:rPr lang="en-US" baseline="0" dirty="0" err="1" smtClean="0"/>
              <a:t>lilypad</a:t>
            </a:r>
            <a:r>
              <a:rPr lang="en-US" baseline="0" dirty="0" smtClean="0"/>
              <a:t> both are </a:t>
            </a:r>
            <a:r>
              <a:rPr lang="en-US" baseline="0" dirty="0" err="1" smtClean="0"/>
              <a:t>arduino</a:t>
            </a:r>
            <a:r>
              <a:rPr lang="en-US" baseline="0" dirty="0" smtClean="0"/>
              <a:t> compatible</a:t>
            </a:r>
          </a:p>
          <a:p>
            <a:r>
              <a:rPr lang="en-US" baseline="0" dirty="0" smtClean="0"/>
              <a:t>-SENSORS (on right –</a:t>
            </a:r>
            <a:r>
              <a:rPr lang="en-US" baseline="0" dirty="0" err="1" smtClean="0"/>
              <a:t>lilypad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34</a:t>
            </a:fld>
            <a:endParaRPr lang="en-US"/>
          </a:p>
        </p:txBody>
      </p:sp>
    </p:spTree>
    <p:extLst>
      <p:ext uri="{BB962C8B-B14F-4D97-AF65-F5344CB8AC3E}">
        <p14:creationId xmlns:p14="http://schemas.microsoft.com/office/powerpoint/2010/main" val="3114855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Making </a:t>
            </a:r>
            <a:r>
              <a:rPr lang="en-GB" dirty="0" err="1" smtClean="0"/>
              <a:t>Acticities</a:t>
            </a:r>
            <a:r>
              <a:rPr lang="en-GB" dirty="0" smtClean="0"/>
              <a:t/>
            </a:r>
            <a:br>
              <a:rPr lang="en-GB" dirty="0" smtClean="0"/>
            </a:br>
            <a:r>
              <a:rPr lang="en-GB" dirty="0" smtClean="0"/>
              <a:t>Materials –SS Great </a:t>
            </a:r>
            <a:r>
              <a:rPr lang="en-GB" dirty="0" err="1" smtClean="0"/>
              <a:t>Britian</a:t>
            </a:r>
            <a:r>
              <a:rPr lang="en-GB" dirty="0" smtClean="0"/>
              <a:t/>
            </a:r>
            <a:br>
              <a:rPr lang="en-GB" dirty="0" smtClean="0"/>
            </a:br>
            <a:r>
              <a:rPr lang="en-GB" dirty="0" smtClean="0"/>
              <a:t>3d sketching / rapid prototype</a:t>
            </a:r>
            <a:br>
              <a:rPr lang="en-GB" dirty="0" smtClean="0"/>
            </a:br>
            <a:r>
              <a:rPr lang="en-GB" dirty="0" smtClean="0"/>
              <a:t>story-making / narrative</a:t>
            </a:r>
            <a:br>
              <a:rPr lang="en-GB" dirty="0" smtClean="0"/>
            </a:br>
            <a:r>
              <a:rPr lang="en-GB" dirty="0" smtClean="0"/>
              <a:t>performance / </a:t>
            </a:r>
            <a:r>
              <a:rPr lang="en-GB" dirty="0" err="1" smtClean="0"/>
              <a:t>roleplay</a:t>
            </a:r>
            <a:r>
              <a:rPr lang="en-GB" dirty="0" smtClean="0"/>
              <a:t> / </a:t>
            </a:r>
            <a:r>
              <a:rPr lang="en-GB" dirty="0" err="1" smtClean="0"/>
              <a:t>presentaion</a:t>
            </a:r>
            <a:r>
              <a:rPr lang="en-GB" dirty="0" smtClean="0"/>
              <a:t/>
            </a:r>
            <a:br>
              <a:rPr lang="en-GB" dirty="0" smtClean="0"/>
            </a:br>
            <a:endParaRPr lang="en-GB" dirty="0" smtClean="0"/>
          </a:p>
          <a:p>
            <a:r>
              <a:rPr lang="en-US" dirty="0" smtClean="0"/>
              <a:t>IN GROUPS</a:t>
            </a:r>
          </a:p>
          <a:p>
            <a:r>
              <a:rPr lang="en-US" dirty="0" smtClean="0"/>
              <a:t>Decide on one of your ideas</a:t>
            </a:r>
          </a:p>
          <a:p>
            <a:pPr marL="0" indent="0">
              <a:buNone/>
            </a:pPr>
            <a:endParaRPr lang="en-US" dirty="0" smtClean="0"/>
          </a:p>
          <a:p>
            <a:r>
              <a:rPr lang="en-US" sz="1200" b="0" i="0" u="none" strike="noStrike" kern="1200" baseline="0" dirty="0" smtClean="0">
                <a:solidFill>
                  <a:schemeClr val="tx1"/>
                </a:solidFill>
                <a:latin typeface="+mn-lt"/>
                <a:ea typeface="+mn-ea"/>
                <a:cs typeface="+mn-cs"/>
              </a:rPr>
              <a:t>you will need to quickly develop an idea into a prototype that</a:t>
            </a:r>
          </a:p>
          <a:p>
            <a:r>
              <a:rPr lang="en-US" sz="1200" b="0" i="0" u="none" strike="noStrike" kern="1200" baseline="0" dirty="0" smtClean="0">
                <a:solidFill>
                  <a:schemeClr val="tx1"/>
                </a:solidFill>
                <a:latin typeface="+mn-lt"/>
                <a:ea typeface="+mn-ea"/>
                <a:cs typeface="+mn-cs"/>
              </a:rPr>
              <a:t>communicates the essence of the idea</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‘accessories/ embellishments’ will be presented during</a:t>
            </a:r>
          </a:p>
          <a:p>
            <a:r>
              <a:rPr lang="en-US" sz="1200" b="0" i="0" u="none" strike="noStrike" kern="1200" baseline="0" dirty="0" smtClean="0">
                <a:solidFill>
                  <a:schemeClr val="tx1"/>
                </a:solidFill>
                <a:latin typeface="+mn-lt"/>
                <a:ea typeface="+mn-ea"/>
                <a:cs typeface="+mn-cs"/>
              </a:rPr>
              <a:t>the last 30 </a:t>
            </a:r>
            <a:r>
              <a:rPr lang="en-US" sz="1200" b="0" i="0" u="none" strike="noStrike" kern="1200" baseline="0" dirty="0" err="1" smtClean="0">
                <a:solidFill>
                  <a:schemeClr val="tx1"/>
                </a:solidFill>
                <a:latin typeface="+mn-lt"/>
                <a:ea typeface="+mn-ea"/>
                <a:cs typeface="+mn-cs"/>
              </a:rPr>
              <a:t>mins</a:t>
            </a:r>
            <a:r>
              <a:rPr lang="en-US" sz="1200" b="0" i="0" u="none" strike="noStrike" kern="1200" baseline="0" dirty="0" smtClean="0">
                <a:solidFill>
                  <a:schemeClr val="tx1"/>
                </a:solidFill>
                <a:latin typeface="+mn-lt"/>
                <a:ea typeface="+mn-ea"/>
                <a:cs typeface="+mn-cs"/>
              </a:rPr>
              <a:t> of the session, so you won’t have any time to waste.</a:t>
            </a:r>
          </a:p>
          <a:p>
            <a:r>
              <a:rPr lang="en-US" sz="1200" b="0" i="0" u="none" strike="noStrike" kern="1200" baseline="0" dirty="0" smtClean="0">
                <a:solidFill>
                  <a:schemeClr val="tx1"/>
                </a:solidFill>
                <a:latin typeface="+mn-lt"/>
                <a:ea typeface="+mn-ea"/>
                <a:cs typeface="+mn-cs"/>
              </a:rPr>
              <a:t>Manage your time and expectations appropriately, and select materials that can</a:t>
            </a:r>
          </a:p>
          <a:p>
            <a:r>
              <a:rPr lang="en-US" sz="1200" b="0" i="0" u="none" strike="noStrike" kern="1200" baseline="0" dirty="0" smtClean="0">
                <a:solidFill>
                  <a:schemeClr val="tx1"/>
                </a:solidFill>
                <a:latin typeface="+mn-lt"/>
                <a:ea typeface="+mn-ea"/>
                <a:cs typeface="+mn-cs"/>
              </a:rPr>
              <a:t>be worked quickly.</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This is not an exercise in drawing. Discuss your thoughts and ideas, decide on a</a:t>
            </a:r>
          </a:p>
          <a:p>
            <a:r>
              <a:rPr lang="en-US" sz="1200" b="0" i="0" u="none" strike="noStrike" kern="1200" baseline="0" dirty="0" smtClean="0">
                <a:solidFill>
                  <a:schemeClr val="tx1"/>
                </a:solidFill>
                <a:latin typeface="+mn-lt"/>
                <a:ea typeface="+mn-ea"/>
                <a:cs typeface="+mn-cs"/>
              </a:rPr>
              <a:t>direction and start making straight away.</a:t>
            </a:r>
          </a:p>
          <a:p>
            <a:r>
              <a:rPr lang="en-US" sz="1200" b="0" i="0" u="none" strike="noStrike" kern="1200" baseline="0" dirty="0" smtClean="0">
                <a:solidFill>
                  <a:schemeClr val="tx1"/>
                </a:solidFill>
                <a:latin typeface="+mn-lt"/>
                <a:ea typeface="+mn-ea"/>
                <a:cs typeface="+mn-cs"/>
              </a:rPr>
              <a:t>Sketch in 3D, using materials that are easy to shape and manipulate. Establish</a:t>
            </a:r>
          </a:p>
          <a:p>
            <a:r>
              <a:rPr lang="en-US" sz="1200" b="0" i="0" u="none" strike="noStrike" kern="1200" baseline="0" dirty="0" smtClean="0">
                <a:solidFill>
                  <a:schemeClr val="tx1"/>
                </a:solidFill>
                <a:latin typeface="+mn-lt"/>
                <a:ea typeface="+mn-ea"/>
                <a:cs typeface="+mn-cs"/>
              </a:rPr>
              <a:t>whether the idea works, and then refine it. If it doesn’t work, understand why</a:t>
            </a:r>
          </a:p>
          <a:p>
            <a:r>
              <a:rPr lang="en-US" sz="1200" b="0" i="0" u="none" strike="noStrike" kern="1200" baseline="0" dirty="0" smtClean="0">
                <a:solidFill>
                  <a:schemeClr val="tx1"/>
                </a:solidFill>
                <a:latin typeface="+mn-lt"/>
                <a:ea typeface="+mn-ea"/>
                <a:cs typeface="+mn-cs"/>
              </a:rPr>
              <a:t>not, and adapt or revise the prototype accordingly until it does work.</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Be prepared to give a short (1 min max) presentation &amp; demonstration</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35</a:t>
            </a:fld>
            <a:endParaRPr lang="en-US"/>
          </a:p>
        </p:txBody>
      </p:sp>
    </p:spTree>
    <p:extLst>
      <p:ext uri="{BB962C8B-B14F-4D97-AF65-F5344CB8AC3E}">
        <p14:creationId xmlns:p14="http://schemas.microsoft.com/office/powerpoint/2010/main" val="1619914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happens when</a:t>
            </a:r>
            <a:r>
              <a:rPr lang="en-US" baseline="0" dirty="0" smtClean="0"/>
              <a:t> you bring s</a:t>
            </a:r>
            <a:r>
              <a:rPr lang="en-US" dirty="0" smtClean="0"/>
              <a:t>mart</a:t>
            </a:r>
            <a:r>
              <a:rPr lang="en-US" baseline="0" dirty="0" smtClean="0"/>
              <a:t> materials into the hands of creative inventors?</a:t>
            </a:r>
          </a:p>
          <a:p>
            <a:r>
              <a:rPr lang="en-US" baseline="0" dirty="0" smtClean="0"/>
              <a:t>–developed by NASA in this case for pressure, and other industrial uses like shielding from Electromagnet Fields or packaging for electronic components. </a:t>
            </a:r>
          </a:p>
          <a:p>
            <a:r>
              <a:rPr lang="en-US" baseline="0" dirty="0" smtClean="0"/>
              <a:t>This suit by </a:t>
            </a:r>
            <a:r>
              <a:rPr lang="en-US" baseline="0" dirty="0" err="1" smtClean="0"/>
              <a:t>Dava</a:t>
            </a:r>
            <a:r>
              <a:rPr lang="en-US" baseline="0" dirty="0" smtClean="0"/>
              <a:t> Newman, MIT</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5</a:t>
            </a:fld>
            <a:endParaRPr lang="en-US"/>
          </a:p>
        </p:txBody>
      </p:sp>
    </p:spTree>
    <p:extLst>
      <p:ext uri="{BB962C8B-B14F-4D97-AF65-F5344CB8AC3E}">
        <p14:creationId xmlns:p14="http://schemas.microsoft.com/office/powerpoint/2010/main" val="1405285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Community based open </a:t>
            </a:r>
            <a:r>
              <a:rPr lang="en-US" baseline="0" dirty="0" err="1" smtClean="0"/>
              <a:t>sourse</a:t>
            </a:r>
            <a:r>
              <a:rPr lang="en-US" baseline="0" dirty="0" smtClean="0"/>
              <a:t> practice</a:t>
            </a:r>
          </a:p>
          <a:p>
            <a:r>
              <a:rPr lang="en-US" baseline="0" dirty="0" smtClean="0"/>
              <a:t>smart materials + Control +Sensors + human centered design</a:t>
            </a:r>
            <a:endParaRPr lang="en-US" dirty="0" smtClean="0"/>
          </a:p>
          <a:p>
            <a:r>
              <a:rPr lang="en-US" dirty="0" smtClean="0"/>
              <a:t>Massage me</a:t>
            </a:r>
          </a:p>
          <a:p>
            <a:r>
              <a:rPr lang="en-US" dirty="0" smtClean="0"/>
              <a:t>Making of: </a:t>
            </a:r>
          </a:p>
          <a:p>
            <a:r>
              <a:rPr lang="en-US" dirty="0" smtClean="0"/>
              <a:t>/?menu=1</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6</a:t>
            </a:fld>
            <a:endParaRPr lang="en-US"/>
          </a:p>
        </p:txBody>
      </p:sp>
    </p:spTree>
    <p:extLst>
      <p:ext uri="{BB962C8B-B14F-4D97-AF65-F5344CB8AC3E}">
        <p14:creationId xmlns:p14="http://schemas.microsoft.com/office/powerpoint/2010/main" val="1771289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Anouk</a:t>
            </a:r>
            <a:r>
              <a:rPr lang="en-US" dirty="0" smtClean="0"/>
              <a:t> </a:t>
            </a:r>
            <a:r>
              <a:rPr lang="en-US" dirty="0" err="1" smtClean="0"/>
              <a:t>Wipprecht</a:t>
            </a:r>
            <a:r>
              <a:rPr lang="en-US" dirty="0" smtClean="0"/>
              <a:t> + spider dress –materials:</a:t>
            </a:r>
            <a:r>
              <a:rPr lang="en-US" baseline="0" dirty="0" smtClean="0"/>
              <a:t> 3d printed / mechanical system</a:t>
            </a:r>
          </a:p>
          <a:p>
            <a:endParaRPr lang="en-US" baseline="0" dirty="0" smtClean="0"/>
          </a:p>
          <a:p>
            <a:r>
              <a:rPr lang="en-US" baseline="0" dirty="0" smtClean="0"/>
              <a:t>Some very different contexts in which wearable technology is used</a:t>
            </a:r>
          </a:p>
        </p:txBody>
      </p:sp>
      <p:sp>
        <p:nvSpPr>
          <p:cNvPr id="4" name="Slide Number Placeholder 3"/>
          <p:cNvSpPr>
            <a:spLocks noGrp="1"/>
          </p:cNvSpPr>
          <p:nvPr>
            <p:ph type="sldNum" sz="quarter" idx="10"/>
          </p:nvPr>
        </p:nvSpPr>
        <p:spPr/>
        <p:txBody>
          <a:bodyPr/>
          <a:lstStyle/>
          <a:p>
            <a:fld id="{8761C0B7-BBA8-CD4B-87BA-B4E4A6E73AA0}" type="slidenum">
              <a:rPr lang="en-US" smtClean="0"/>
              <a:t>7</a:t>
            </a:fld>
            <a:endParaRPr lang="en-US"/>
          </a:p>
        </p:txBody>
      </p:sp>
    </p:spTree>
    <p:extLst>
      <p:ext uri="{BB962C8B-B14F-4D97-AF65-F5344CB8AC3E}">
        <p14:creationId xmlns:p14="http://schemas.microsoft.com/office/powerpoint/2010/main" val="3872612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Education </a:t>
            </a:r>
            <a:r>
              <a:rPr lang="en-US" smtClean="0"/>
              <a:t>for sustainable </a:t>
            </a:r>
            <a:r>
              <a:rPr lang="en-US" dirty="0" smtClean="0"/>
              <a:t>futures</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11</a:t>
            </a:fld>
            <a:endParaRPr lang="en-US"/>
          </a:p>
        </p:txBody>
      </p:sp>
    </p:spTree>
    <p:extLst>
      <p:ext uri="{BB962C8B-B14F-4D97-AF65-F5344CB8AC3E}">
        <p14:creationId xmlns:p14="http://schemas.microsoft.com/office/powerpoint/2010/main" val="1055854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Imogen Heap</a:t>
            </a:r>
            <a:r>
              <a:rPr lang="en-US" baseline="0" dirty="0" smtClean="0"/>
              <a:t> </a:t>
            </a:r>
            <a:r>
              <a:rPr lang="en-US" baseline="0" dirty="0" err="1" smtClean="0"/>
              <a:t>MiMu</a:t>
            </a:r>
            <a:r>
              <a:rPr lang="en-US" baseline="0" dirty="0" smtClean="0"/>
              <a:t> Gloves see:</a:t>
            </a:r>
            <a:r>
              <a:rPr lang="en-US" dirty="0" smtClean="0"/>
              <a:t> http://</a:t>
            </a:r>
            <a:r>
              <a:rPr lang="en-US" dirty="0" err="1" smtClean="0"/>
              <a:t>theglovesproject.com</a:t>
            </a:r>
            <a:r>
              <a:rPr lang="en-US" dirty="0" smtClean="0"/>
              <a:t>/</a:t>
            </a:r>
          </a:p>
          <a:p>
            <a:r>
              <a:rPr lang="en-US" dirty="0" smtClean="0"/>
              <a:t>Redefining interactions + creative expression</a:t>
            </a:r>
          </a:p>
          <a:p>
            <a:r>
              <a:rPr lang="en-US" dirty="0" smtClean="0"/>
              <a:t>Gestural</a:t>
            </a:r>
            <a:r>
              <a:rPr lang="en-US" baseline="0" dirty="0" smtClean="0"/>
              <a:t> feedback lots of scope + development in many fields  </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12</a:t>
            </a:fld>
            <a:endParaRPr lang="en-US"/>
          </a:p>
        </p:txBody>
      </p:sp>
    </p:spTree>
    <p:extLst>
      <p:ext uri="{BB962C8B-B14F-4D97-AF65-F5344CB8AC3E}">
        <p14:creationId xmlns:p14="http://schemas.microsoft.com/office/powerpoint/2010/main" val="1521229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bit wher</a:t>
            </a:r>
            <a:r>
              <a:rPr lang="en-US" baseline="0" dirty="0" smtClean="0"/>
              <a:t>e you show your work  and samples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13</a:t>
            </a:fld>
            <a:endParaRPr lang="en-US"/>
          </a:p>
        </p:txBody>
      </p:sp>
    </p:spTree>
    <p:extLst>
      <p:ext uri="{BB962C8B-B14F-4D97-AF65-F5344CB8AC3E}">
        <p14:creationId xmlns:p14="http://schemas.microsoft.com/office/powerpoint/2010/main" val="1482632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Bio feedback –environmental</a:t>
            </a:r>
            <a:r>
              <a:rPr lang="en-US" baseline="0" dirty="0" smtClean="0"/>
              <a:t> + physical</a:t>
            </a:r>
          </a:p>
          <a:p>
            <a:r>
              <a:rPr lang="en-US" baseline="0" dirty="0" smtClean="0"/>
              <a:t>-can we find new ways of connecting?</a:t>
            </a:r>
          </a:p>
          <a:p>
            <a:r>
              <a:rPr lang="pt-BR" dirty="0" err="1" smtClean="0"/>
              <a:t>https</a:t>
            </a:r>
            <a:r>
              <a:rPr lang="pt-BR" dirty="0" smtClean="0"/>
              <a:t>://</a:t>
            </a:r>
            <a:r>
              <a:rPr lang="pt-BR" dirty="0" err="1" smtClean="0"/>
              <a:t>vimeo.com</a:t>
            </a:r>
            <a:r>
              <a:rPr lang="pt-BR" dirty="0" smtClean="0"/>
              <a:t>/119214347</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14</a:t>
            </a:fld>
            <a:endParaRPr lang="en-US"/>
          </a:p>
        </p:txBody>
      </p:sp>
    </p:spTree>
    <p:extLst>
      <p:ext uri="{BB962C8B-B14F-4D97-AF65-F5344CB8AC3E}">
        <p14:creationId xmlns:p14="http://schemas.microsoft.com/office/powerpoint/2010/main" val="808112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2/27/16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805368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2/27/16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27466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2/27/16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355839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2/27/16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845053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2/27/16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3950735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2/27/16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15966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2/27/16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3283754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2/27/16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4196854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2/27/16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10929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2/27/16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3204819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2/27/16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861108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2/27/16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3153211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h4V8uklXCjg?t=5m34s" TargetMode="External"/><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hyperlink" Target="mailto:https://www.youtube.com/watch?v=AFpLCV_KDyQ" TargetMode="External"/><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https://vimeo.com/55880815"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5.png"/><Relationship Id="rId1" Type="http://schemas.microsoft.com/office/2007/relationships/media" Target="../media/media1.mp4"/><Relationship Id="rId2" Type="http://schemas.openxmlformats.org/officeDocument/2006/relationships/video" Target="../media/media1.mp4"/></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5"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jp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pnf8ojsK6S4&amp;feature=youtu.be" TargetMode="External"/><Relationship Id="rId4" Type="http://schemas.openxmlformats.org/officeDocument/2006/relationships/hyperlink" Target="https://docs.google.com/document/d/1FG8gmPqF3NS_vVanF4wa2y3CKUjLLqvlcKYemzPagnA/edit?usp=sharing" TargetMode="External"/><Relationship Id="rId5" Type="http://schemas.openxmlformats.org/officeDocument/2006/relationships/hyperlink" Target="https://learn.sparkfun.com/tutorials/the-great-big-guide-to-paper-circuits" TargetMode="External"/><Relationship Id="rId1" Type="http://schemas.openxmlformats.org/officeDocument/2006/relationships/slideLayout" Target="../slideLayouts/slideLayout2.xml"/><Relationship Id="rId2" Type="http://schemas.openxmlformats.org/officeDocument/2006/relationships/hyperlink" Target="http://highlowtech.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55406"/>
            <a:ext cx="7772400" cy="5856004"/>
          </a:xfrm>
        </p:spPr>
        <p:txBody>
          <a:bodyPr>
            <a:noAutofit/>
          </a:bodyPr>
          <a:lstStyle/>
          <a:p>
            <a:r>
              <a:rPr lang="en-GB" sz="3200" dirty="0"/>
              <a:t>C R E A T I V E</a:t>
            </a:r>
            <a:br>
              <a:rPr lang="en-GB" sz="3200" dirty="0"/>
            </a:br>
            <a:r>
              <a:rPr lang="en-GB" sz="3200" dirty="0"/>
              <a:t>L E A R N I N G</a:t>
            </a:r>
            <a:br>
              <a:rPr lang="en-GB" sz="3200" dirty="0"/>
            </a:br>
            <a:r>
              <a:rPr lang="en-GB" sz="3200" dirty="0"/>
              <a:t>+</a:t>
            </a:r>
            <a:br>
              <a:rPr lang="en-GB" sz="3200" dirty="0"/>
            </a:br>
            <a:r>
              <a:rPr lang="en-GB" sz="3200" dirty="0"/>
              <a:t>W E A R A B L E</a:t>
            </a:r>
            <a:br>
              <a:rPr lang="en-GB" sz="3200" dirty="0"/>
            </a:br>
            <a:r>
              <a:rPr lang="en-GB" sz="3200" dirty="0"/>
              <a:t>T E C H N O L O G Y</a:t>
            </a:r>
            <a:br>
              <a:rPr lang="en-GB" sz="3200" dirty="0"/>
            </a:br>
            <a:r>
              <a:rPr lang="en-GB" sz="2800" dirty="0"/>
              <a:t> </a:t>
            </a:r>
            <a:br>
              <a:rPr lang="en-GB" sz="2800" dirty="0"/>
            </a:br>
            <a:r>
              <a:rPr lang="en-GB" sz="2800" dirty="0" smtClean="0"/>
              <a:t/>
            </a:r>
            <a:br>
              <a:rPr lang="en-GB" sz="2800" dirty="0" smtClean="0"/>
            </a:br>
            <a:r>
              <a:rPr lang="en-GB" sz="2800" dirty="0"/>
              <a:t/>
            </a:r>
            <a:br>
              <a:rPr lang="en-GB" sz="2800" dirty="0"/>
            </a:br>
            <a:r>
              <a:rPr lang="en-GB" sz="2800" dirty="0"/>
              <a:t> </a:t>
            </a:r>
            <a:br>
              <a:rPr lang="en-GB" sz="2800" dirty="0"/>
            </a:br>
            <a:r>
              <a:rPr lang="en-GB" sz="2400" dirty="0"/>
              <a:t>BECCA </a:t>
            </a:r>
            <a:r>
              <a:rPr lang="en-GB" sz="2400" dirty="0" smtClean="0"/>
              <a:t>ROSE @</a:t>
            </a:r>
            <a:r>
              <a:rPr lang="en-GB" sz="2400" dirty="0" err="1"/>
              <a:t>beccaerose</a:t>
            </a:r>
            <a:r>
              <a:rPr lang="en-GB" sz="2400" dirty="0"/>
              <a:t/>
            </a:r>
            <a:br>
              <a:rPr lang="en-GB" sz="2400" dirty="0"/>
            </a:br>
            <a:r>
              <a:rPr lang="en-GB" sz="2400" dirty="0" smtClean="0"/>
              <a:t>MA research: </a:t>
            </a:r>
            <a:r>
              <a:rPr lang="en-GB" sz="2400" dirty="0" err="1" smtClean="0"/>
              <a:t>research.beccarose.co.uk</a:t>
            </a:r>
            <a:r>
              <a:rPr lang="en-GB" sz="2400" dirty="0" smtClean="0"/>
              <a:t> </a:t>
            </a:r>
            <a:r>
              <a:rPr lang="en-GB" sz="2400" dirty="0"/>
              <a:t/>
            </a:r>
            <a:br>
              <a:rPr lang="en-GB" sz="2400" dirty="0"/>
            </a:br>
            <a:r>
              <a:rPr lang="en-GB" sz="2400" dirty="0" smtClean="0"/>
              <a:t> </a:t>
            </a:r>
            <a:r>
              <a:rPr lang="en-GB" sz="2400" dirty="0"/>
              <a:t>w</a:t>
            </a:r>
            <a:r>
              <a:rPr lang="en-GB" sz="2400" dirty="0" smtClean="0"/>
              <a:t>ebsite: </a:t>
            </a:r>
            <a:r>
              <a:rPr lang="en-GB" sz="2400" dirty="0" err="1" smtClean="0"/>
              <a:t>beccarose.co.uk</a:t>
            </a:r>
            <a:endParaRPr lang="en-GB" sz="2400" dirty="0"/>
          </a:p>
        </p:txBody>
      </p:sp>
    </p:spTree>
    <p:extLst>
      <p:ext uri="{BB962C8B-B14F-4D97-AF65-F5344CB8AC3E}">
        <p14:creationId xmlns:p14="http://schemas.microsoft.com/office/powerpoint/2010/main" val="318145907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3945"/>
            <a:ext cx="8229600" cy="587693"/>
          </a:xfrm>
        </p:spPr>
        <p:txBody>
          <a:bodyPr>
            <a:noAutofit/>
          </a:bodyPr>
          <a:lstStyle/>
          <a:p>
            <a:pPr algn="l"/>
            <a:r>
              <a:rPr lang="en-GB" sz="2400" dirty="0"/>
              <a:t>Human Breadboards R</a:t>
            </a:r>
            <a:r>
              <a:rPr lang="en-GB" sz="2400" dirty="0" smtClean="0"/>
              <a:t>esearch  </a:t>
            </a:r>
            <a:r>
              <a:rPr lang="en-GB" sz="2400" dirty="0"/>
              <a:t/>
            </a:r>
            <a:br>
              <a:rPr lang="en-GB" sz="2400" dirty="0"/>
            </a:br>
            <a:r>
              <a:rPr lang="en-GB" sz="2400" dirty="0"/>
              <a:t/>
            </a:r>
            <a:br>
              <a:rPr lang="en-GB" sz="2400" dirty="0"/>
            </a:br>
            <a:endParaRPr lang="en-US" sz="2400" dirty="0"/>
          </a:p>
        </p:txBody>
      </p:sp>
      <p:sp>
        <p:nvSpPr>
          <p:cNvPr id="4" name="Rectangle 3"/>
          <p:cNvSpPr/>
          <p:nvPr/>
        </p:nvSpPr>
        <p:spPr>
          <a:xfrm>
            <a:off x="303299" y="3931332"/>
            <a:ext cx="8383501" cy="2585323"/>
          </a:xfrm>
          <a:prstGeom prst="rect">
            <a:avLst/>
          </a:prstGeom>
        </p:spPr>
        <p:txBody>
          <a:bodyPr wrap="square">
            <a:spAutoFit/>
          </a:bodyPr>
          <a:lstStyle/>
          <a:p>
            <a:r>
              <a:rPr lang="en-GB" dirty="0"/>
              <a:t>Questions:</a:t>
            </a:r>
            <a:br>
              <a:rPr lang="en-GB" dirty="0"/>
            </a:br>
            <a:r>
              <a:rPr lang="en-GB" dirty="0"/>
              <a:t>What do we learn when we are leaning with reference to people, the body, the space around us? </a:t>
            </a:r>
            <a:br>
              <a:rPr lang="en-GB" dirty="0"/>
            </a:br>
            <a:r>
              <a:rPr lang="en-GB" dirty="0"/>
              <a:t>How do you go beyond the swatch? </a:t>
            </a:r>
            <a:br>
              <a:rPr lang="en-GB" dirty="0"/>
            </a:br>
            <a:r>
              <a:rPr lang="en-GB" dirty="0"/>
              <a:t>How do you build wearable tech in to the curriculum in a meaningful and critical way?</a:t>
            </a:r>
            <a:br>
              <a:rPr lang="en-GB" dirty="0"/>
            </a:br>
            <a:r>
              <a:rPr lang="en-GB" dirty="0"/>
              <a:t>How to focus on process and learning, and not the product?</a:t>
            </a:r>
            <a:br>
              <a:rPr lang="en-GB" dirty="0"/>
            </a:br>
            <a:r>
              <a:rPr lang="en-GB" dirty="0"/>
              <a:t/>
            </a:r>
            <a:br>
              <a:rPr lang="en-GB" dirty="0"/>
            </a:br>
            <a:r>
              <a:rPr lang="en-GB" dirty="0"/>
              <a:t>http://blog.beccarose.co.uk/2015/09/08/human-breadboards/</a:t>
            </a:r>
            <a:br>
              <a:rPr lang="en-GB" dirty="0"/>
            </a:br>
            <a:endParaRPr lang="en-US" dirty="0"/>
          </a:p>
        </p:txBody>
      </p:sp>
      <p:pic>
        <p:nvPicPr>
          <p:cNvPr id="5" name="Picture 4" descr="Screen Shot 2016-02-25 at 13.14.54 PM.png"/>
          <p:cNvPicPr>
            <a:picLocks noChangeAspect="1"/>
          </p:cNvPicPr>
          <p:nvPr/>
        </p:nvPicPr>
        <p:blipFill rotWithShape="1">
          <a:blip r:embed="rId2">
            <a:extLst>
              <a:ext uri="{28A0092B-C50C-407E-A947-70E740481C1C}">
                <a14:useLocalDpi xmlns:a14="http://schemas.microsoft.com/office/drawing/2010/main" val="0"/>
              </a:ext>
            </a:extLst>
          </a:blip>
          <a:srcRect t="30479" b="23824"/>
          <a:stretch/>
        </p:blipFill>
        <p:spPr>
          <a:xfrm>
            <a:off x="-277237" y="853103"/>
            <a:ext cx="9705577" cy="2945523"/>
          </a:xfrm>
          <a:prstGeom prst="rect">
            <a:avLst/>
          </a:prstGeom>
        </p:spPr>
      </p:pic>
    </p:spTree>
    <p:extLst>
      <p:ext uri="{BB962C8B-B14F-4D97-AF65-F5344CB8AC3E}">
        <p14:creationId xmlns:p14="http://schemas.microsoft.com/office/powerpoint/2010/main" val="301780843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46861"/>
          </a:xfrm>
        </p:spPr>
        <p:txBody>
          <a:bodyPr>
            <a:noAutofit/>
          </a:bodyPr>
          <a:lstStyle/>
          <a:p>
            <a:pPr algn="l"/>
            <a:r>
              <a:rPr lang="en-GB" sz="2800" dirty="0"/>
              <a:t> </a:t>
            </a:r>
            <a:r>
              <a:rPr lang="en-GB" sz="2800" dirty="0" smtClean="0"/>
              <a:t>"</a:t>
            </a:r>
            <a:r>
              <a:rPr lang="en-GB" sz="2800" dirty="0"/>
              <a:t>A boarder vision of technology education demands that socio-political, cultural and environmental facets of the 'multidiscipline' be integrated so that the subject is not simply focused on preparing future technologists but rather technology capable critical thinkers"</a:t>
            </a:r>
            <a:br>
              <a:rPr lang="en-GB" sz="2800" dirty="0"/>
            </a:br>
            <a:r>
              <a:rPr lang="en-GB" sz="1600" dirty="0"/>
              <a:t> </a:t>
            </a:r>
            <a:br>
              <a:rPr lang="en-GB" sz="1600" dirty="0"/>
            </a:br>
            <a:r>
              <a:rPr lang="en-GB" sz="1600" dirty="0" smtClean="0"/>
              <a:t/>
            </a:r>
            <a:br>
              <a:rPr lang="en-GB" sz="1600" dirty="0" smtClean="0"/>
            </a:br>
            <a:r>
              <a:rPr lang="en-GB" sz="1600" dirty="0"/>
              <a:t/>
            </a:r>
            <a:br>
              <a:rPr lang="en-GB" sz="1600" dirty="0"/>
            </a:br>
            <a:r>
              <a:rPr lang="en-GB" sz="1600" dirty="0" smtClean="0"/>
              <a:t>Leo </a:t>
            </a:r>
            <a:r>
              <a:rPr lang="en-GB" sz="1600" dirty="0" err="1" smtClean="0"/>
              <a:t>Elshof</a:t>
            </a:r>
            <a:r>
              <a:rPr lang="en-GB" sz="1600" dirty="0" smtClean="0"/>
              <a:t> </a:t>
            </a:r>
            <a:r>
              <a:rPr lang="en-GB" sz="1600" dirty="0"/>
              <a:t>(2009)</a:t>
            </a:r>
            <a:r>
              <a:rPr lang="en-GB" sz="1600" dirty="0" smtClean="0"/>
              <a:t>. from </a:t>
            </a:r>
            <a:r>
              <a:rPr lang="en-GB" sz="1600" dirty="0"/>
              <a:t>Toward sustainable practices in technology education. International Journal of Technology and Design Education, 19(2), 133-147.</a:t>
            </a:r>
            <a:br>
              <a:rPr lang="en-GB" sz="1600" dirty="0"/>
            </a:br>
            <a:endParaRPr lang="en-US" sz="1600" dirty="0"/>
          </a:p>
        </p:txBody>
      </p:sp>
    </p:spTree>
    <p:extLst>
      <p:ext uri="{BB962C8B-B14F-4D97-AF65-F5344CB8AC3E}">
        <p14:creationId xmlns:p14="http://schemas.microsoft.com/office/powerpoint/2010/main" val="281982740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8563" y="5554663"/>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800" dirty="0" smtClean="0">
                <a:hlinkClick r:id="rId3"/>
              </a:rPr>
              <a:t>https://youtu.be/h4V8uklXCjg?t=5m34s</a:t>
            </a:r>
            <a:r>
              <a:rPr lang="en-US" sz="1800" dirty="0" smtClean="0"/>
              <a:t> (video in action)</a:t>
            </a:r>
            <a:endParaRPr lang="en-US" sz="1800" dirty="0"/>
          </a:p>
        </p:txBody>
      </p:sp>
      <p:pic>
        <p:nvPicPr>
          <p:cNvPr id="7" name="Picture 6" descr="imogen-heap-musical-gloves-photography-credit-aurora-crowley.png"/>
          <p:cNvPicPr>
            <a:picLocks noChangeAspect="1"/>
          </p:cNvPicPr>
          <p:nvPr/>
        </p:nvPicPr>
        <p:blipFill rotWithShape="1">
          <a:blip r:embed="rId4">
            <a:extLst>
              <a:ext uri="{28A0092B-C50C-407E-A947-70E740481C1C}">
                <a14:useLocalDpi xmlns:a14="http://schemas.microsoft.com/office/drawing/2010/main" val="0"/>
              </a:ext>
            </a:extLst>
          </a:blip>
          <a:srcRect b="12751"/>
          <a:stretch/>
        </p:blipFill>
        <p:spPr>
          <a:xfrm>
            <a:off x="-208756" y="-27842"/>
            <a:ext cx="9790694" cy="5609415"/>
          </a:xfrm>
          <a:prstGeom prst="rect">
            <a:avLst/>
          </a:prstGeom>
        </p:spPr>
      </p:pic>
      <p:sp>
        <p:nvSpPr>
          <p:cNvPr id="2" name="Rectangle 1"/>
          <p:cNvSpPr/>
          <p:nvPr/>
        </p:nvSpPr>
        <p:spPr>
          <a:xfrm>
            <a:off x="358563" y="5581573"/>
            <a:ext cx="6773423" cy="369332"/>
          </a:xfrm>
          <a:prstGeom prst="rect">
            <a:avLst/>
          </a:prstGeom>
        </p:spPr>
        <p:txBody>
          <a:bodyPr wrap="square">
            <a:spAutoFit/>
          </a:bodyPr>
          <a:lstStyle/>
          <a:p>
            <a:pPr defTabSz="457200">
              <a:defRPr/>
            </a:pPr>
            <a:r>
              <a:rPr lang="en-US" b="1" dirty="0"/>
              <a:t>Imogen Heap </a:t>
            </a:r>
            <a:r>
              <a:rPr lang="en-US" dirty="0" err="1"/>
              <a:t>MiMu</a:t>
            </a:r>
            <a:r>
              <a:rPr lang="en-US" dirty="0"/>
              <a:t> Gloves see: http://</a:t>
            </a:r>
            <a:r>
              <a:rPr lang="en-US" dirty="0" err="1"/>
              <a:t>theglovesproject.com</a:t>
            </a:r>
            <a:r>
              <a:rPr lang="en-US" dirty="0"/>
              <a:t>/</a:t>
            </a:r>
          </a:p>
        </p:txBody>
      </p:sp>
    </p:spTree>
    <p:extLst>
      <p:ext uri="{BB962C8B-B14F-4D97-AF65-F5344CB8AC3E}">
        <p14:creationId xmlns:p14="http://schemas.microsoft.com/office/powerpoint/2010/main" val="136603286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21250"/>
          </a:xfrm>
        </p:spPr>
        <p:txBody>
          <a:bodyPr>
            <a:noAutofit/>
          </a:bodyPr>
          <a:lstStyle/>
          <a:p>
            <a:pPr algn="l"/>
            <a:r>
              <a:rPr lang="en-US" sz="3200" dirty="0" smtClean="0"/>
              <a:t>Drawing Breath</a:t>
            </a:r>
            <a:br>
              <a:rPr lang="en-US" sz="3200" dirty="0" smtClean="0"/>
            </a:br>
            <a:r>
              <a:rPr lang="en-US" sz="2000" dirty="0" smtClean="0"/>
              <a:t>See video: </a:t>
            </a:r>
            <a:r>
              <a:rPr lang="en-US" sz="2000" dirty="0"/>
              <a:t>https://</a:t>
            </a:r>
            <a:r>
              <a:rPr lang="en-US" sz="2000" dirty="0" err="1"/>
              <a:t>vimeo.com</a:t>
            </a:r>
            <a:r>
              <a:rPr lang="en-US" sz="2000" dirty="0"/>
              <a:t>/119214347</a:t>
            </a:r>
            <a:endParaRPr lang="en-US" sz="3200" dirty="0"/>
          </a:p>
        </p:txBody>
      </p:sp>
      <p:sp>
        <p:nvSpPr>
          <p:cNvPr id="5" name="Content Placeholder 4"/>
          <p:cNvSpPr>
            <a:spLocks noGrp="1"/>
          </p:cNvSpPr>
          <p:nvPr>
            <p:ph idx="1"/>
          </p:nvPr>
        </p:nvSpPr>
        <p:spPr/>
        <p:txBody>
          <a:bodyPr/>
          <a:lstStyle/>
          <a:p>
            <a:endParaRPr lang="en-US"/>
          </a:p>
        </p:txBody>
      </p:sp>
      <p:pic>
        <p:nvPicPr>
          <p:cNvPr id="6" name="Picture 5" descr="breath.jpg"/>
          <p:cNvPicPr>
            <a:picLocks noChangeAspect="1"/>
          </p:cNvPicPr>
          <p:nvPr/>
        </p:nvPicPr>
        <p:blipFill rotWithShape="1">
          <a:blip r:embed="rId3">
            <a:extLst>
              <a:ext uri="{28A0092B-C50C-407E-A947-70E740481C1C}">
                <a14:useLocalDpi xmlns:a14="http://schemas.microsoft.com/office/drawing/2010/main" val="0"/>
              </a:ext>
            </a:extLst>
          </a:blip>
          <a:srcRect t="9996"/>
          <a:stretch/>
        </p:blipFill>
        <p:spPr>
          <a:xfrm>
            <a:off x="-148797" y="1262318"/>
            <a:ext cx="9397173" cy="5638540"/>
          </a:xfrm>
          <a:prstGeom prst="rect">
            <a:avLst/>
          </a:prstGeom>
        </p:spPr>
      </p:pic>
    </p:spTree>
    <p:extLst>
      <p:ext uri="{BB962C8B-B14F-4D97-AF65-F5344CB8AC3E}">
        <p14:creationId xmlns:p14="http://schemas.microsoft.com/office/powerpoint/2010/main" val="128044913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pic>
        <p:nvPicPr>
          <p:cNvPr id="5" name="Picture 4" descr="Screen Shot 2015-04-04 at 16.09.09 PM 1.png"/>
          <p:cNvPicPr>
            <a:picLocks noChangeAspect="1"/>
          </p:cNvPicPr>
          <p:nvPr/>
        </p:nvPicPr>
        <p:blipFill rotWithShape="1">
          <a:blip r:embed="rId3">
            <a:extLst>
              <a:ext uri="{28A0092B-C50C-407E-A947-70E740481C1C}">
                <a14:useLocalDpi xmlns:a14="http://schemas.microsoft.com/office/drawing/2010/main" val="0"/>
              </a:ext>
            </a:extLst>
          </a:blip>
          <a:srcRect t="6325" r="28255" b="8393"/>
          <a:stretch/>
        </p:blipFill>
        <p:spPr>
          <a:xfrm>
            <a:off x="-643668" y="-55246"/>
            <a:ext cx="5259258" cy="3907168"/>
          </a:xfrm>
          <a:prstGeom prst="rect">
            <a:avLst/>
          </a:prstGeom>
        </p:spPr>
      </p:pic>
      <p:pic>
        <p:nvPicPr>
          <p:cNvPr id="8" name="Picture 7" descr="Screen Shot 2015-04-04 at 16.08.45 PM.png"/>
          <p:cNvPicPr>
            <a:picLocks noChangeAspect="1"/>
          </p:cNvPicPr>
          <p:nvPr/>
        </p:nvPicPr>
        <p:blipFill rotWithShape="1">
          <a:blip r:embed="rId4">
            <a:extLst>
              <a:ext uri="{28A0092B-C50C-407E-A947-70E740481C1C}">
                <a14:useLocalDpi xmlns:a14="http://schemas.microsoft.com/office/drawing/2010/main" val="0"/>
              </a:ext>
            </a:extLst>
          </a:blip>
          <a:srcRect l="6586" t="698" r="22138" b="11263"/>
          <a:stretch/>
        </p:blipFill>
        <p:spPr>
          <a:xfrm>
            <a:off x="4572672" y="-90036"/>
            <a:ext cx="4751818" cy="3668366"/>
          </a:xfrm>
          <a:prstGeom prst="rect">
            <a:avLst/>
          </a:prstGeom>
        </p:spPr>
      </p:pic>
      <p:pic>
        <p:nvPicPr>
          <p:cNvPr id="7" name="Content Placeholder 6" descr="Screen Shot 2015-04-04 at 16.09.03 PM.png"/>
          <p:cNvPicPr>
            <a:picLocks noGrp="1" noChangeAspect="1"/>
          </p:cNvPicPr>
          <p:nvPr>
            <p:ph idx="1"/>
          </p:nvPr>
        </p:nvPicPr>
        <p:blipFill rotWithShape="1">
          <a:blip r:embed="rId5">
            <a:extLst>
              <a:ext uri="{28A0092B-C50C-407E-A947-70E740481C1C}">
                <a14:useLocalDpi xmlns:a14="http://schemas.microsoft.com/office/drawing/2010/main" val="0"/>
              </a:ext>
            </a:extLst>
          </a:blip>
          <a:srcRect l="4921" t="5287" r="30825" b="7325"/>
          <a:stretch/>
        </p:blipFill>
        <p:spPr>
          <a:xfrm>
            <a:off x="-295739" y="3191238"/>
            <a:ext cx="4893933" cy="4160086"/>
          </a:xfrm>
        </p:spPr>
      </p:pic>
      <p:pic>
        <p:nvPicPr>
          <p:cNvPr id="6" name="Picture 5" descr="Screen Shot 2015-04-04 at 16.09.08 PM.png"/>
          <p:cNvPicPr>
            <a:picLocks noChangeAspect="1"/>
          </p:cNvPicPr>
          <p:nvPr/>
        </p:nvPicPr>
        <p:blipFill rotWithShape="1">
          <a:blip r:embed="rId6">
            <a:extLst>
              <a:ext uri="{28A0092B-C50C-407E-A947-70E740481C1C}">
                <a14:useLocalDpi xmlns:a14="http://schemas.microsoft.com/office/drawing/2010/main" val="0"/>
              </a:ext>
            </a:extLst>
          </a:blip>
          <a:srcRect l="4132" t="1424" r="26780" b="798"/>
          <a:stretch/>
        </p:blipFill>
        <p:spPr>
          <a:xfrm>
            <a:off x="4572672" y="3189302"/>
            <a:ext cx="4734422" cy="4187747"/>
          </a:xfrm>
          <a:prstGeom prst="rect">
            <a:avLst/>
          </a:prstGeom>
        </p:spPr>
      </p:pic>
    </p:spTree>
    <p:extLst>
      <p:ext uri="{BB962C8B-B14F-4D97-AF65-F5344CB8AC3E}">
        <p14:creationId xmlns:p14="http://schemas.microsoft.com/office/powerpoint/2010/main" val="429296005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508" y="5757762"/>
            <a:ext cx="8229600" cy="904543"/>
          </a:xfrm>
        </p:spPr>
        <p:txBody>
          <a:bodyPr>
            <a:noAutofit/>
          </a:bodyPr>
          <a:lstStyle/>
          <a:p>
            <a:pPr algn="l"/>
            <a:r>
              <a:rPr lang="en-US" sz="2000" dirty="0" smtClean="0">
                <a:hlinkClick r:id="rId3"/>
              </a:rPr>
              <a:t>https://</a:t>
            </a:r>
            <a:r>
              <a:rPr lang="en-US" sz="2000" dirty="0" err="1" smtClean="0">
                <a:hlinkClick r:id="rId3"/>
              </a:rPr>
              <a:t>www.youtube.com</a:t>
            </a:r>
            <a:r>
              <a:rPr lang="en-US" sz="2000" dirty="0" smtClean="0">
                <a:hlinkClick r:id="rId3"/>
              </a:rPr>
              <a:t>/</a:t>
            </a:r>
            <a:r>
              <a:rPr lang="en-US" sz="2000" dirty="0" err="1" smtClean="0">
                <a:hlinkClick r:id="rId3"/>
              </a:rPr>
              <a:t>watch?v</a:t>
            </a:r>
            <a:r>
              <a:rPr lang="en-US" sz="2000" dirty="0" smtClean="0">
                <a:hlinkClick r:id="rId3"/>
              </a:rPr>
              <a:t>=</a:t>
            </a:r>
            <a:r>
              <a:rPr lang="en-US" sz="2000" dirty="0" err="1" smtClean="0">
                <a:hlinkClick r:id="rId3"/>
              </a:rPr>
              <a:t>AFpLCV_KDyQ</a:t>
            </a:r>
            <a:endParaRPr lang="en-US" sz="2000" dirty="0"/>
          </a:p>
        </p:txBody>
      </p:sp>
      <p:pic>
        <p:nvPicPr>
          <p:cNvPr id="4" name="Picture 3" descr="Screen Shot 2015-04-04 at 16.43.4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296" y="-24940"/>
            <a:ext cx="9910118" cy="5551598"/>
          </a:xfrm>
          <a:prstGeom prst="rect">
            <a:avLst/>
          </a:prstGeom>
        </p:spPr>
      </p:pic>
      <p:sp>
        <p:nvSpPr>
          <p:cNvPr id="3" name="Rectangle 2"/>
          <p:cNvSpPr/>
          <p:nvPr/>
        </p:nvSpPr>
        <p:spPr>
          <a:xfrm>
            <a:off x="543508" y="5575264"/>
            <a:ext cx="1281684" cy="369332"/>
          </a:xfrm>
          <a:prstGeom prst="rect">
            <a:avLst/>
          </a:prstGeom>
        </p:spPr>
        <p:txBody>
          <a:bodyPr wrap="none">
            <a:spAutoFit/>
          </a:bodyPr>
          <a:lstStyle/>
          <a:p>
            <a:r>
              <a:rPr lang="en-US" dirty="0"/>
              <a:t>Rain Music!</a:t>
            </a:r>
          </a:p>
        </p:txBody>
      </p:sp>
    </p:spTree>
    <p:extLst>
      <p:ext uri="{BB962C8B-B14F-4D97-AF65-F5344CB8AC3E}">
        <p14:creationId xmlns:p14="http://schemas.microsoft.com/office/powerpoint/2010/main" val="288843028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descr="Screen Shot 2015-04-04 at 18.48.53 PM.png"/>
          <p:cNvPicPr>
            <a:picLocks noChangeAspect="1"/>
          </p:cNvPicPr>
          <p:nvPr/>
        </p:nvPicPr>
        <p:blipFill rotWithShape="1">
          <a:blip r:embed="rId3">
            <a:extLst>
              <a:ext uri="{28A0092B-C50C-407E-A947-70E740481C1C}">
                <a14:useLocalDpi xmlns:a14="http://schemas.microsoft.com/office/drawing/2010/main" val="0"/>
              </a:ext>
            </a:extLst>
          </a:blip>
          <a:srcRect b="2380"/>
          <a:stretch/>
        </p:blipFill>
        <p:spPr>
          <a:xfrm>
            <a:off x="-521879" y="-52869"/>
            <a:ext cx="10344340" cy="5900712"/>
          </a:xfrm>
          <a:prstGeom prst="rect">
            <a:avLst/>
          </a:prstGeom>
        </p:spPr>
      </p:pic>
      <p:sp>
        <p:nvSpPr>
          <p:cNvPr id="5" name="Rectangle 4"/>
          <p:cNvSpPr/>
          <p:nvPr/>
        </p:nvSpPr>
        <p:spPr>
          <a:xfrm>
            <a:off x="295740" y="5987003"/>
            <a:ext cx="8680820" cy="646331"/>
          </a:xfrm>
          <a:prstGeom prst="rect">
            <a:avLst/>
          </a:prstGeom>
        </p:spPr>
        <p:txBody>
          <a:bodyPr wrap="square">
            <a:spAutoFit/>
          </a:bodyPr>
          <a:lstStyle/>
          <a:p>
            <a:r>
              <a:rPr lang="en-US" dirty="0" err="1" smtClean="0"/>
              <a:t>Tweeture</a:t>
            </a:r>
            <a:endParaRPr lang="en-US" b="1" dirty="0"/>
          </a:p>
          <a:p>
            <a:r>
              <a:rPr lang="en-US" dirty="0"/>
              <a:t>-making of http://</a:t>
            </a:r>
            <a:r>
              <a:rPr lang="en-US" dirty="0" err="1"/>
              <a:t>pervasivemediacookbook.com</a:t>
            </a:r>
            <a:r>
              <a:rPr lang="en-US" dirty="0"/>
              <a:t>/157/</a:t>
            </a:r>
            <a:r>
              <a:rPr lang="en-US" dirty="0" err="1"/>
              <a:t>tweeture</a:t>
            </a:r>
            <a:r>
              <a:rPr lang="en-US" dirty="0"/>
              <a:t>/</a:t>
            </a:r>
          </a:p>
        </p:txBody>
      </p:sp>
    </p:spTree>
    <p:extLst>
      <p:ext uri="{BB962C8B-B14F-4D97-AF65-F5344CB8AC3E}">
        <p14:creationId xmlns:p14="http://schemas.microsoft.com/office/powerpoint/2010/main" val="228756990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Shot 2015-04-04 at 17.32.54 PM.png"/>
          <p:cNvPicPr>
            <a:picLocks noGrp="1" noChangeAspect="1"/>
          </p:cNvPicPr>
          <p:nvPr>
            <p:ph idx="1"/>
          </p:nvPr>
        </p:nvPicPr>
        <p:blipFill>
          <a:blip r:embed="rId3">
            <a:extLst>
              <a:ext uri="{28A0092B-C50C-407E-A947-70E740481C1C}">
                <a14:useLocalDpi xmlns:a14="http://schemas.microsoft.com/office/drawing/2010/main" val="0"/>
              </a:ext>
            </a:extLst>
          </a:blip>
          <a:srcRect t="13413" b="13413"/>
          <a:stretch>
            <a:fillRect/>
          </a:stretch>
        </p:blipFill>
        <p:spPr>
          <a:xfrm>
            <a:off x="-835029" y="-143019"/>
            <a:ext cx="10317475" cy="5674214"/>
          </a:xfrm>
        </p:spPr>
      </p:pic>
      <p:sp>
        <p:nvSpPr>
          <p:cNvPr id="4" name="Title 3"/>
          <p:cNvSpPr>
            <a:spLocks noGrp="1"/>
          </p:cNvSpPr>
          <p:nvPr>
            <p:ph type="title"/>
          </p:nvPr>
        </p:nvSpPr>
        <p:spPr>
          <a:xfrm>
            <a:off x="417514" y="5531195"/>
            <a:ext cx="8456057" cy="1165900"/>
          </a:xfrm>
        </p:spPr>
        <p:txBody>
          <a:bodyPr>
            <a:noAutofit/>
          </a:bodyPr>
          <a:lstStyle/>
          <a:p>
            <a:pPr algn="l"/>
            <a:r>
              <a:rPr lang="en-US" sz="2000" dirty="0" smtClean="0"/>
              <a:t>No animals were harmed in the making of this movie!</a:t>
            </a:r>
            <a:br>
              <a:rPr lang="en-US" sz="2000" dirty="0" smtClean="0"/>
            </a:br>
            <a:r>
              <a:rPr lang="pt-BR" sz="2000" dirty="0" smtClean="0">
                <a:hlinkClick r:id="rId4"/>
              </a:rPr>
              <a:t>https://vimeo.com/55880815</a:t>
            </a:r>
            <a:r>
              <a:rPr lang="pt-BR" sz="2000" dirty="0" smtClean="0"/>
              <a:t> @1.03</a:t>
            </a:r>
            <a:endParaRPr lang="en-US" sz="2000" dirty="0"/>
          </a:p>
        </p:txBody>
      </p:sp>
    </p:spTree>
    <p:extLst>
      <p:ext uri="{BB962C8B-B14F-4D97-AF65-F5344CB8AC3E}">
        <p14:creationId xmlns:p14="http://schemas.microsoft.com/office/powerpoint/2010/main" val="288206783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43" y="274637"/>
            <a:ext cx="3412117" cy="6360607"/>
          </a:xfrm>
        </p:spPr>
        <p:txBody>
          <a:bodyPr>
            <a:noAutofit/>
          </a:bodyPr>
          <a:lstStyle/>
          <a:p>
            <a:pPr algn="l"/>
            <a:r>
              <a:rPr lang="en-GB" sz="2800" dirty="0" smtClean="0"/>
              <a:t>Interactive Bus:</a:t>
            </a:r>
            <a:br>
              <a:rPr lang="en-GB" sz="2800" dirty="0" smtClean="0"/>
            </a:br>
            <a:r>
              <a:rPr lang="en-GB" sz="2800" dirty="0" smtClean="0"/>
              <a:t/>
            </a:r>
            <a:br>
              <a:rPr lang="en-GB" sz="2800" dirty="0" smtClean="0"/>
            </a:br>
            <a:r>
              <a:rPr lang="en-GB" sz="2800" dirty="0" smtClean="0"/>
              <a:t>technology</a:t>
            </a:r>
            <a:br>
              <a:rPr lang="en-GB" sz="2800" dirty="0" smtClean="0"/>
            </a:br>
            <a:r>
              <a:rPr lang="en-GB" sz="2800" dirty="0" smtClean="0"/>
              <a:t>+</a:t>
            </a:r>
            <a:br>
              <a:rPr lang="en-GB" sz="2800" dirty="0" smtClean="0"/>
            </a:br>
            <a:r>
              <a:rPr lang="en-GB" sz="2800" dirty="0" smtClean="0"/>
              <a:t>storytelling </a:t>
            </a:r>
            <a:br>
              <a:rPr lang="en-GB" sz="2800" dirty="0" smtClean="0"/>
            </a:br>
            <a:r>
              <a:rPr lang="en-GB" sz="2800" dirty="0"/>
              <a:t/>
            </a:r>
            <a:br>
              <a:rPr lang="en-GB" sz="2800" dirty="0"/>
            </a:br>
            <a:r>
              <a:rPr lang="en-GB" sz="2800" dirty="0" smtClean="0"/>
              <a:t>NuVu, 2015</a:t>
            </a:r>
            <a:endParaRPr lang="en-US" sz="2800" dirty="0"/>
          </a:p>
        </p:txBody>
      </p:sp>
      <p:pic>
        <p:nvPicPr>
          <p:cNvPr id="4" name="Picture 3" descr="IMG_20151015_100514796_HD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7771" y="-94791"/>
            <a:ext cx="6040742" cy="8054322"/>
          </a:xfrm>
          <a:prstGeom prst="rect">
            <a:avLst/>
          </a:prstGeom>
        </p:spPr>
      </p:pic>
    </p:spTree>
    <p:extLst>
      <p:ext uri="{BB962C8B-B14F-4D97-AF65-F5344CB8AC3E}">
        <p14:creationId xmlns:p14="http://schemas.microsoft.com/office/powerpoint/2010/main" val="38963377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12"/>
            <a:ext cx="8229600" cy="1279906"/>
          </a:xfrm>
        </p:spPr>
        <p:txBody>
          <a:bodyPr>
            <a:normAutofit/>
          </a:bodyPr>
          <a:lstStyle/>
          <a:p>
            <a:pPr algn="l"/>
            <a:r>
              <a:rPr lang="en-GB" sz="2800" dirty="0" smtClean="0"/>
              <a:t>Initial Research</a:t>
            </a:r>
            <a:br>
              <a:rPr lang="en-GB" sz="2800" dirty="0" smtClean="0"/>
            </a:br>
            <a:r>
              <a:rPr lang="en-GB" sz="2400" dirty="0" smtClean="0"/>
              <a:t>Site visits, documentation, role play, photos, </a:t>
            </a:r>
            <a:r>
              <a:rPr lang="en-GB" sz="2400" dirty="0"/>
              <a:t>written </a:t>
            </a:r>
            <a:r>
              <a:rPr lang="en-GB" sz="2400" dirty="0" smtClean="0"/>
              <a:t>response</a:t>
            </a:r>
            <a:endParaRPr lang="en-US" sz="2800" dirty="0"/>
          </a:p>
        </p:txBody>
      </p:sp>
      <p:pic>
        <p:nvPicPr>
          <p:cNvPr id="4" name="Picture 3" descr="nuvu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86" y="992266"/>
            <a:ext cx="9417366" cy="6041094"/>
          </a:xfrm>
          <a:prstGeom prst="rect">
            <a:avLst/>
          </a:prstGeom>
        </p:spPr>
      </p:pic>
    </p:spTree>
    <p:extLst>
      <p:ext uri="{BB962C8B-B14F-4D97-AF65-F5344CB8AC3E}">
        <p14:creationId xmlns:p14="http://schemas.microsoft.com/office/powerpoint/2010/main" val="52144358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54662"/>
          </a:xfrm>
        </p:spPr>
        <p:txBody>
          <a:bodyPr>
            <a:noAutofit/>
          </a:bodyPr>
          <a:lstStyle/>
          <a:p>
            <a:pPr algn="l"/>
            <a:r>
              <a:rPr lang="en-GB" sz="2800" u="sng" dirty="0"/>
              <a:t>Overview</a:t>
            </a:r>
            <a:br>
              <a:rPr lang="en-GB" sz="2800" u="sng" dirty="0"/>
            </a:br>
            <a:r>
              <a:rPr lang="en-GB" sz="2800" dirty="0"/>
              <a:t> </a:t>
            </a:r>
            <a:br>
              <a:rPr lang="en-GB" sz="2800" dirty="0"/>
            </a:br>
            <a:r>
              <a:rPr lang="en-GB" sz="2800" dirty="0"/>
              <a:t>This session is about design, technology, and creative learning. </a:t>
            </a:r>
            <a:r>
              <a:rPr lang="en-GB" sz="2800" dirty="0" smtClean="0"/>
              <a:t>We </a:t>
            </a:r>
            <a:r>
              <a:rPr lang="en-GB" sz="2800" dirty="0"/>
              <a:t>will cover:</a:t>
            </a:r>
            <a:br>
              <a:rPr lang="en-GB" sz="2800" dirty="0"/>
            </a:br>
            <a:r>
              <a:rPr lang="en-GB" sz="2800" dirty="0"/>
              <a:t> </a:t>
            </a:r>
            <a:br>
              <a:rPr lang="en-GB" sz="2800" dirty="0"/>
            </a:br>
            <a:r>
              <a:rPr lang="en-GB" sz="2800" dirty="0"/>
              <a:t>Creative learning</a:t>
            </a:r>
            <a:br>
              <a:rPr lang="en-GB" sz="2800" dirty="0"/>
            </a:br>
            <a:r>
              <a:rPr lang="en-GB" sz="2800" dirty="0" smtClean="0"/>
              <a:t>Wearable </a:t>
            </a:r>
            <a:r>
              <a:rPr lang="en-GB" sz="2800" dirty="0"/>
              <a:t>Technology</a:t>
            </a:r>
            <a:br>
              <a:rPr lang="en-GB" sz="2800" dirty="0"/>
            </a:br>
            <a:r>
              <a:rPr lang="en-GB" sz="2800" dirty="0" smtClean="0"/>
              <a:t>Ideation + Making</a:t>
            </a:r>
            <a:r>
              <a:rPr lang="en-GB" sz="2800" dirty="0"/>
              <a:t/>
            </a:r>
            <a:br>
              <a:rPr lang="en-GB" sz="2800" dirty="0"/>
            </a:br>
            <a:r>
              <a:rPr lang="en-GB" sz="2800" dirty="0"/>
              <a:t> </a:t>
            </a:r>
            <a:br>
              <a:rPr lang="en-GB" sz="2800" dirty="0"/>
            </a:br>
            <a:r>
              <a:rPr lang="en-GB" sz="2800" dirty="0" smtClean="0"/>
              <a:t>With </a:t>
            </a:r>
            <a:r>
              <a:rPr lang="en-GB" sz="2800" dirty="0"/>
              <a:t>a </a:t>
            </a:r>
            <a:r>
              <a:rPr lang="en-GB" sz="2800" dirty="0" smtClean="0"/>
              <a:t>combination of lecture, </a:t>
            </a:r>
            <a:r>
              <a:rPr lang="en-GB" sz="2800" dirty="0"/>
              <a:t>discussion, and </a:t>
            </a:r>
            <a:r>
              <a:rPr lang="en-GB" sz="2800" dirty="0" smtClean="0"/>
              <a:t>making</a:t>
            </a:r>
            <a:r>
              <a:rPr lang="en-GB" sz="2800" dirty="0"/>
              <a:t/>
            </a:r>
            <a:br>
              <a:rPr lang="en-GB" sz="2800" dirty="0"/>
            </a:br>
            <a:endParaRPr lang="en-US" sz="2800" dirty="0"/>
          </a:p>
        </p:txBody>
      </p:sp>
    </p:spTree>
    <p:extLst>
      <p:ext uri="{BB962C8B-B14F-4D97-AF65-F5344CB8AC3E}">
        <p14:creationId xmlns:p14="http://schemas.microsoft.com/office/powerpoint/2010/main" val="33300440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454"/>
            <a:ext cx="8229600" cy="1289133"/>
          </a:xfrm>
        </p:spPr>
        <p:txBody>
          <a:bodyPr>
            <a:noAutofit/>
          </a:bodyPr>
          <a:lstStyle/>
          <a:p>
            <a:pPr algn="l"/>
            <a:r>
              <a:rPr lang="en-GB" sz="2800" dirty="0" smtClean="0"/>
              <a:t>Development</a:t>
            </a:r>
            <a:br>
              <a:rPr lang="en-GB" sz="2800" dirty="0" smtClean="0"/>
            </a:br>
            <a:r>
              <a:rPr lang="en-GB" sz="2400" dirty="0" smtClean="0"/>
              <a:t>discussion, further research, rapid prototyping</a:t>
            </a:r>
            <a:r>
              <a:rPr lang="en-GB" sz="2400" dirty="0"/>
              <a:t/>
            </a:r>
            <a:br>
              <a:rPr lang="en-GB" sz="2400" dirty="0"/>
            </a:br>
            <a:r>
              <a:rPr lang="en-GB" sz="3200" dirty="0"/>
              <a:t/>
            </a:r>
            <a:br>
              <a:rPr lang="en-GB" sz="3200" dirty="0"/>
            </a:br>
            <a:endParaRPr lang="en-US" sz="3200" dirty="0"/>
          </a:p>
        </p:txBody>
      </p:sp>
      <p:pic>
        <p:nvPicPr>
          <p:cNvPr id="5" name="Picture 4" descr="nuvu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7" y="950009"/>
            <a:ext cx="9288541" cy="6192361"/>
          </a:xfrm>
          <a:prstGeom prst="rect">
            <a:avLst/>
          </a:prstGeom>
        </p:spPr>
      </p:pic>
    </p:spTree>
    <p:extLst>
      <p:ext uri="{BB962C8B-B14F-4D97-AF65-F5344CB8AC3E}">
        <p14:creationId xmlns:p14="http://schemas.microsoft.com/office/powerpoint/2010/main" val="30559035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932"/>
            <a:ext cx="8229600" cy="464718"/>
          </a:xfrm>
        </p:spPr>
        <p:txBody>
          <a:bodyPr>
            <a:normAutofit fontScale="90000"/>
          </a:bodyPr>
          <a:lstStyle/>
          <a:p>
            <a:pPr algn="l"/>
            <a:r>
              <a:rPr lang="en-GB" sz="3200" dirty="0" smtClean="0"/>
              <a:t>Prototype</a:t>
            </a:r>
            <a:endParaRPr lang="en-US" sz="3200" dirty="0"/>
          </a:p>
        </p:txBody>
      </p:sp>
      <p:pic>
        <p:nvPicPr>
          <p:cNvPr id="4" name="Picture 3" descr="nuvu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6" y="735988"/>
            <a:ext cx="9333562" cy="6699834"/>
          </a:xfrm>
          <a:prstGeom prst="rect">
            <a:avLst/>
          </a:prstGeom>
        </p:spPr>
      </p:pic>
    </p:spTree>
    <p:extLst>
      <p:ext uri="{BB962C8B-B14F-4D97-AF65-F5344CB8AC3E}">
        <p14:creationId xmlns:p14="http://schemas.microsoft.com/office/powerpoint/2010/main" val="360270775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296"/>
          </a:xfrm>
        </p:spPr>
        <p:txBody>
          <a:bodyPr>
            <a:normAutofit fontScale="90000"/>
          </a:bodyPr>
          <a:lstStyle/>
          <a:p>
            <a:pPr algn="l"/>
            <a:r>
              <a:rPr lang="en-GB" sz="3100" dirty="0"/>
              <a:t>Development</a:t>
            </a:r>
            <a:r>
              <a:rPr lang="en-GB" dirty="0"/>
              <a:t/>
            </a:r>
            <a:br>
              <a:rPr lang="en-GB" dirty="0"/>
            </a:br>
            <a:endParaRPr lang="en-US" dirty="0"/>
          </a:p>
        </p:txBody>
      </p:sp>
      <p:pic>
        <p:nvPicPr>
          <p:cNvPr id="4" name="output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7656" y="1227884"/>
            <a:ext cx="7213600" cy="4064000"/>
          </a:xfrm>
          <a:prstGeom prst="rect">
            <a:avLst/>
          </a:prstGeom>
        </p:spPr>
      </p:pic>
    </p:spTree>
    <p:extLst>
      <p:ext uri="{BB962C8B-B14F-4D97-AF65-F5344CB8AC3E}">
        <p14:creationId xmlns:p14="http://schemas.microsoft.com/office/powerpoint/2010/main" val="237666549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03734"/>
          </a:xfrm>
        </p:spPr>
        <p:txBody>
          <a:bodyPr>
            <a:noAutofit/>
          </a:bodyPr>
          <a:lstStyle/>
          <a:p>
            <a:pPr algn="l"/>
            <a:r>
              <a:rPr lang="en-GB" sz="2400" dirty="0"/>
              <a:t>Using technology with social implications: </a:t>
            </a:r>
            <a:r>
              <a:rPr lang="en-GB" sz="2400" dirty="0" smtClean="0"/>
              <a:t/>
            </a:r>
            <a:br>
              <a:rPr lang="en-GB" sz="2400" dirty="0" smtClean="0"/>
            </a:br>
            <a:r>
              <a:rPr lang="en-GB" sz="2400" dirty="0" smtClean="0"/>
              <a:t>empathy</a:t>
            </a:r>
            <a:r>
              <a:rPr lang="en-GB" sz="2400" dirty="0"/>
              <a:t>, technology for solving problems, and an active engagement with capability of technology (beyond consuming)</a:t>
            </a:r>
            <a:br>
              <a:rPr lang="en-GB" sz="2400" dirty="0"/>
            </a:br>
            <a:r>
              <a:rPr lang="en-GB" sz="2400" dirty="0"/>
              <a:t> </a:t>
            </a:r>
            <a:br>
              <a:rPr lang="en-GB" sz="2400" dirty="0"/>
            </a:br>
            <a:r>
              <a:rPr lang="en-GB" sz="2400" dirty="0"/>
              <a:t>What is more, </a:t>
            </a:r>
            <a:r>
              <a:rPr lang="en-GB" sz="2400" dirty="0" smtClean="0"/>
              <a:t>it is student centred and exciting to learn!</a:t>
            </a:r>
            <a:br>
              <a:rPr lang="en-GB" sz="2400" dirty="0" smtClean="0"/>
            </a:br>
            <a:r>
              <a:rPr lang="en-GB" sz="2400" dirty="0" smtClean="0"/>
              <a:t/>
            </a:r>
            <a:br>
              <a:rPr lang="en-GB" sz="2400" dirty="0" smtClean="0"/>
            </a:br>
            <a:r>
              <a:rPr lang="en-GB" sz="2400" i="1" dirty="0" smtClean="0"/>
              <a:t>“</a:t>
            </a:r>
            <a:r>
              <a:rPr lang="en-GB" sz="2400" i="1" dirty="0"/>
              <a:t>normally in physics class I will do anything to avoid Arduino and all that technical stuff, but I would actually do it </a:t>
            </a:r>
            <a:r>
              <a:rPr lang="en-GB" sz="2400" i="1" dirty="0" smtClean="0"/>
              <a:t>now that I know how to </a:t>
            </a:r>
            <a:r>
              <a:rPr lang="en-GB" sz="2400" i="1" dirty="0"/>
              <a:t>create something </a:t>
            </a:r>
            <a:r>
              <a:rPr lang="en-GB" sz="2400" i="1" dirty="0" smtClean="0"/>
              <a:t>new”</a:t>
            </a:r>
            <a:r>
              <a:rPr lang="en-GB" sz="2400" i="1" dirty="0"/>
              <a:t> </a:t>
            </a:r>
            <a:r>
              <a:rPr lang="en-GB" sz="2400" i="1" dirty="0" smtClean="0"/>
              <a:t/>
            </a:r>
            <a:br>
              <a:rPr lang="en-GB" sz="2400" i="1" dirty="0" smtClean="0"/>
            </a:br>
            <a:r>
              <a:rPr lang="en-GB" sz="2400" i="1" dirty="0" smtClean="0"/>
              <a:t>NuVu Student, 2015</a:t>
            </a:r>
            <a:endParaRPr lang="en-US" sz="2400" i="1" dirty="0"/>
          </a:p>
        </p:txBody>
      </p:sp>
    </p:spTree>
    <p:extLst>
      <p:ext uri="{BB962C8B-B14F-4D97-AF65-F5344CB8AC3E}">
        <p14:creationId xmlns:p14="http://schemas.microsoft.com/office/powerpoint/2010/main" val="231874625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839" y="1143638"/>
            <a:ext cx="8229600" cy="3836402"/>
          </a:xfrm>
        </p:spPr>
        <p:txBody>
          <a:bodyPr>
            <a:noAutofit/>
          </a:bodyPr>
          <a:lstStyle/>
          <a:p>
            <a:r>
              <a:rPr lang="en-US" sz="5400" dirty="0" smtClean="0"/>
              <a:t>In this session</a:t>
            </a:r>
            <a:r>
              <a:rPr lang="en-US" sz="5400" dirty="0"/>
              <a:t> </a:t>
            </a:r>
            <a:r>
              <a:rPr lang="en-US" sz="5400" dirty="0" smtClean="0"/>
              <a:t>we will </a:t>
            </a:r>
            <a:r>
              <a:rPr lang="en-US" sz="5400" dirty="0" smtClean="0">
                <a:solidFill>
                  <a:srgbClr val="1FA91B"/>
                </a:solidFill>
              </a:rPr>
              <a:t>prototype</a:t>
            </a:r>
            <a:r>
              <a:rPr lang="en-US" sz="5400" dirty="0" smtClean="0"/>
              <a:t> an </a:t>
            </a:r>
            <a:r>
              <a:rPr lang="en-US" sz="5400" dirty="0" smtClean="0">
                <a:solidFill>
                  <a:srgbClr val="1FA91B"/>
                </a:solidFill>
              </a:rPr>
              <a:t>interactive</a:t>
            </a:r>
            <a:r>
              <a:rPr lang="en-US" sz="5400" dirty="0" smtClean="0"/>
              <a:t> </a:t>
            </a:r>
            <a:r>
              <a:rPr lang="en-US" sz="5400" dirty="0" smtClean="0">
                <a:solidFill>
                  <a:srgbClr val="1FA91B"/>
                </a:solidFill>
              </a:rPr>
              <a:t>wearable</a:t>
            </a:r>
            <a:r>
              <a:rPr lang="en-US" sz="5400" dirty="0" smtClean="0"/>
              <a:t> device</a:t>
            </a:r>
            <a:endParaRPr lang="en-US" sz="5400" dirty="0"/>
          </a:p>
        </p:txBody>
      </p:sp>
    </p:spTree>
    <p:extLst>
      <p:ext uri="{BB962C8B-B14F-4D97-AF65-F5344CB8AC3E}">
        <p14:creationId xmlns:p14="http://schemas.microsoft.com/office/powerpoint/2010/main" val="274698240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417481"/>
          </a:xfrm>
        </p:spPr>
        <p:txBody>
          <a:bodyPr>
            <a:normAutofit/>
          </a:bodyPr>
          <a:lstStyle/>
          <a:p>
            <a:r>
              <a:rPr lang="en-GB" dirty="0" smtClean="0"/>
              <a:t/>
            </a:r>
            <a:br>
              <a:rPr lang="en-GB" dirty="0" smtClean="0"/>
            </a:br>
            <a:r>
              <a:rPr lang="en-GB" dirty="0"/>
              <a:t/>
            </a:r>
            <a:br>
              <a:rPr lang="en-GB" dirty="0"/>
            </a:br>
            <a:r>
              <a:rPr lang="en-GB" dirty="0" smtClean="0"/>
              <a:t>Activity 1:</a:t>
            </a:r>
            <a:br>
              <a:rPr lang="en-GB" dirty="0" smtClean="0"/>
            </a:br>
            <a:r>
              <a:rPr lang="en-GB" dirty="0"/>
              <a:t/>
            </a:r>
            <a:br>
              <a:rPr lang="en-GB" dirty="0"/>
            </a:br>
            <a:r>
              <a:rPr lang="en-GB" i="1" dirty="0" smtClean="0"/>
              <a:t>quick thinking</a:t>
            </a:r>
            <a:r>
              <a:rPr lang="en-GB" i="1" dirty="0"/>
              <a:t> </a:t>
            </a:r>
            <a:r>
              <a:rPr lang="en-GB" i="1" dirty="0" smtClean="0"/>
              <a:t>design challenge</a:t>
            </a:r>
            <a:r>
              <a:rPr lang="en-US" i="1" dirty="0"/>
              <a:t/>
            </a:r>
            <a:br>
              <a:rPr lang="en-US" i="1" dirty="0"/>
            </a:br>
            <a:r>
              <a:rPr lang="en-GB" dirty="0"/>
              <a:t/>
            </a:r>
            <a:br>
              <a:rPr lang="en-GB" dirty="0"/>
            </a:br>
            <a:r>
              <a:rPr lang="en-GB" dirty="0"/>
              <a:t/>
            </a:r>
            <a:br>
              <a:rPr lang="en-GB" dirty="0"/>
            </a:br>
            <a:r>
              <a:rPr lang="en-GB" dirty="0"/>
              <a:t> </a:t>
            </a:r>
            <a:br>
              <a:rPr lang="en-GB" dirty="0"/>
            </a:br>
            <a:endParaRPr lang="en-US" dirty="0"/>
          </a:p>
        </p:txBody>
      </p:sp>
    </p:spTree>
    <p:extLst>
      <p:ext uri="{BB962C8B-B14F-4D97-AF65-F5344CB8AC3E}">
        <p14:creationId xmlns:p14="http://schemas.microsoft.com/office/powerpoint/2010/main" val="428254198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36E3"/>
                </a:solidFill>
              </a:rPr>
              <a:t>AREA OF BODY </a:t>
            </a:r>
            <a:endParaRPr lang="en-US" b="1" dirty="0">
              <a:solidFill>
                <a:srgbClr val="FF36E3"/>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158212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36E3"/>
                </a:solidFill>
              </a:rPr>
              <a:t>AREA OF BODY </a:t>
            </a:r>
            <a:endParaRPr lang="en-US" b="1" dirty="0">
              <a:solidFill>
                <a:srgbClr val="FF36E3"/>
              </a:solidFill>
            </a:endParaRPr>
          </a:p>
        </p:txBody>
      </p:sp>
      <p:sp>
        <p:nvSpPr>
          <p:cNvPr id="3" name="Content Placeholder 2"/>
          <p:cNvSpPr>
            <a:spLocks noGrp="1"/>
          </p:cNvSpPr>
          <p:nvPr>
            <p:ph idx="1"/>
          </p:nvPr>
        </p:nvSpPr>
        <p:spPr/>
        <p:txBody>
          <a:bodyPr/>
          <a:lstStyle/>
          <a:p>
            <a:endParaRPr lang="en-US" dirty="0"/>
          </a:p>
        </p:txBody>
      </p:sp>
      <p:sp>
        <p:nvSpPr>
          <p:cNvPr id="4" name="Title 1"/>
          <p:cNvSpPr txBox="1">
            <a:spLocks/>
          </p:cNvSpPr>
          <p:nvPr/>
        </p:nvSpPr>
        <p:spPr>
          <a:xfrm>
            <a:off x="457200" y="17305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FF6600"/>
                </a:solidFill>
              </a:rPr>
              <a:t>EXPERIENCE / INTEREST</a:t>
            </a:r>
            <a:endParaRPr lang="en-US" b="1" dirty="0">
              <a:solidFill>
                <a:srgbClr val="FF6600"/>
              </a:solidFill>
            </a:endParaRPr>
          </a:p>
        </p:txBody>
      </p:sp>
    </p:spTree>
    <p:extLst>
      <p:ext uri="{BB962C8B-B14F-4D97-AF65-F5344CB8AC3E}">
        <p14:creationId xmlns:p14="http://schemas.microsoft.com/office/powerpoint/2010/main" val="154265303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36E3"/>
                </a:solidFill>
              </a:rPr>
              <a:t>AREA OF BODY </a:t>
            </a:r>
            <a:endParaRPr lang="en-US" b="1" dirty="0">
              <a:solidFill>
                <a:srgbClr val="FF36E3"/>
              </a:solidFill>
            </a:endParaRPr>
          </a:p>
        </p:txBody>
      </p:sp>
      <p:sp>
        <p:nvSpPr>
          <p:cNvPr id="3" name="Content Placeholder 2"/>
          <p:cNvSpPr>
            <a:spLocks noGrp="1"/>
          </p:cNvSpPr>
          <p:nvPr>
            <p:ph idx="1"/>
          </p:nvPr>
        </p:nvSpPr>
        <p:spPr/>
        <p:txBody>
          <a:bodyPr/>
          <a:lstStyle/>
          <a:p>
            <a:endParaRPr lang="en-US" dirty="0"/>
          </a:p>
        </p:txBody>
      </p:sp>
      <p:sp>
        <p:nvSpPr>
          <p:cNvPr id="4" name="Title 1"/>
          <p:cNvSpPr txBox="1">
            <a:spLocks/>
          </p:cNvSpPr>
          <p:nvPr/>
        </p:nvSpPr>
        <p:spPr>
          <a:xfrm>
            <a:off x="457200" y="17305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solidFill>
                  <a:srgbClr val="FF6600"/>
                </a:solidFill>
              </a:rPr>
              <a:t>EXPERIENCE / INTEREST</a:t>
            </a:r>
          </a:p>
        </p:txBody>
      </p:sp>
      <p:sp>
        <p:nvSpPr>
          <p:cNvPr id="5" name="Title 1"/>
          <p:cNvSpPr txBox="1">
            <a:spLocks/>
          </p:cNvSpPr>
          <p:nvPr/>
        </p:nvSpPr>
        <p:spPr>
          <a:xfrm>
            <a:off x="457200" y="332013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1FA91B"/>
                </a:solidFill>
              </a:rPr>
              <a:t>EMOTION</a:t>
            </a:r>
            <a:endParaRPr lang="en-US" b="1" dirty="0">
              <a:solidFill>
                <a:srgbClr val="1FA91B"/>
              </a:solidFill>
            </a:endParaRPr>
          </a:p>
        </p:txBody>
      </p:sp>
    </p:spTree>
    <p:extLst>
      <p:ext uri="{BB962C8B-B14F-4D97-AF65-F5344CB8AC3E}">
        <p14:creationId xmlns:p14="http://schemas.microsoft.com/office/powerpoint/2010/main" val="190073857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36E3"/>
                </a:solidFill>
              </a:rPr>
              <a:t>AREA OF BODY </a:t>
            </a:r>
            <a:endParaRPr lang="en-US" b="1" dirty="0">
              <a:solidFill>
                <a:srgbClr val="FF36E3"/>
              </a:solidFill>
            </a:endParaRPr>
          </a:p>
        </p:txBody>
      </p:sp>
      <p:sp>
        <p:nvSpPr>
          <p:cNvPr id="4" name="Title 1"/>
          <p:cNvSpPr txBox="1">
            <a:spLocks/>
          </p:cNvSpPr>
          <p:nvPr/>
        </p:nvSpPr>
        <p:spPr>
          <a:xfrm>
            <a:off x="457200" y="17305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solidFill>
                  <a:srgbClr val="FF6600"/>
                </a:solidFill>
              </a:rPr>
              <a:t>EXPERIENCE / INTEREST</a:t>
            </a:r>
          </a:p>
          <a:p>
            <a:endParaRPr lang="en-US" b="1" dirty="0">
              <a:solidFill>
                <a:srgbClr val="FF6600"/>
              </a:solidFill>
            </a:endParaRPr>
          </a:p>
        </p:txBody>
      </p:sp>
      <p:sp>
        <p:nvSpPr>
          <p:cNvPr id="5" name="Title 1"/>
          <p:cNvSpPr txBox="1">
            <a:spLocks/>
          </p:cNvSpPr>
          <p:nvPr/>
        </p:nvSpPr>
        <p:spPr>
          <a:xfrm>
            <a:off x="457200" y="332013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smtClean="0">
                <a:solidFill>
                  <a:srgbClr val="1FA91B"/>
                </a:solidFill>
              </a:rPr>
              <a:t>EMOTION</a:t>
            </a:r>
            <a:endParaRPr lang="en-US" b="1" dirty="0">
              <a:solidFill>
                <a:srgbClr val="1FA91B"/>
              </a:solidFill>
            </a:endParaRPr>
          </a:p>
        </p:txBody>
      </p:sp>
      <p:sp>
        <p:nvSpPr>
          <p:cNvPr id="6" name="Title 1"/>
          <p:cNvSpPr txBox="1">
            <a:spLocks/>
          </p:cNvSpPr>
          <p:nvPr/>
        </p:nvSpPr>
        <p:spPr>
          <a:xfrm>
            <a:off x="457200" y="496298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FFFF00"/>
                </a:solidFill>
              </a:rPr>
              <a:t>DEMOGRAPHIC</a:t>
            </a:r>
            <a:endParaRPr lang="en-US" b="1" dirty="0">
              <a:solidFill>
                <a:srgbClr val="FFFF00"/>
              </a:solidFill>
            </a:endParaRPr>
          </a:p>
        </p:txBody>
      </p:sp>
    </p:spTree>
    <p:extLst>
      <p:ext uri="{BB962C8B-B14F-4D97-AF65-F5344CB8AC3E}">
        <p14:creationId xmlns:p14="http://schemas.microsoft.com/office/powerpoint/2010/main" val="121510456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45596"/>
            <a:ext cx="8229600" cy="1143000"/>
          </a:xfrm>
        </p:spPr>
        <p:txBody>
          <a:bodyPr>
            <a:normAutofit fontScale="90000"/>
          </a:bodyPr>
          <a:lstStyle/>
          <a:p>
            <a:r>
              <a:rPr lang="en-GB" dirty="0"/>
              <a:t>What is wearable technology?</a:t>
            </a:r>
            <a:br>
              <a:rPr lang="en-GB" dirty="0"/>
            </a:br>
            <a:endParaRPr lang="en-US" dirty="0"/>
          </a:p>
        </p:txBody>
      </p:sp>
    </p:spTree>
    <p:extLst>
      <p:ext uri="{BB962C8B-B14F-4D97-AF65-F5344CB8AC3E}">
        <p14:creationId xmlns:p14="http://schemas.microsoft.com/office/powerpoint/2010/main" val="25095289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4501843883_18cb8e9703.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754" t="17801" r="8482" b="17801"/>
          <a:stretch/>
        </p:blipFill>
        <p:spPr>
          <a:xfrm>
            <a:off x="4818652" y="-747986"/>
            <a:ext cx="5278293" cy="3989398"/>
          </a:xfrm>
        </p:spPr>
      </p:pic>
      <p:pic>
        <p:nvPicPr>
          <p:cNvPr id="7" name="Picture 6" descr="FSG3JXHFUF3AUXK.MEDIUM.jpg"/>
          <p:cNvPicPr>
            <a:picLocks noChangeAspect="1"/>
          </p:cNvPicPr>
          <p:nvPr/>
        </p:nvPicPr>
        <p:blipFill rotWithShape="1">
          <a:blip r:embed="rId4">
            <a:extLst>
              <a:ext uri="{28A0092B-C50C-407E-A947-70E740481C1C}">
                <a14:useLocalDpi xmlns:a14="http://schemas.microsoft.com/office/drawing/2010/main" val="0"/>
              </a:ext>
            </a:extLst>
          </a:blip>
          <a:srcRect l="2443" t="12127" r="14498"/>
          <a:stretch/>
        </p:blipFill>
        <p:spPr>
          <a:xfrm>
            <a:off x="4829518" y="2826450"/>
            <a:ext cx="4401462" cy="3492417"/>
          </a:xfrm>
          <a:prstGeom prst="rect">
            <a:avLst/>
          </a:prstGeom>
        </p:spPr>
      </p:pic>
      <p:pic>
        <p:nvPicPr>
          <p:cNvPr id="6" name="Picture 5" descr="3608309604_ae40fe2824.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095831" y="352903"/>
            <a:ext cx="6818243" cy="5113682"/>
          </a:xfrm>
          <a:prstGeom prst="rect">
            <a:avLst/>
          </a:prstGeom>
        </p:spPr>
      </p:pic>
      <p:sp>
        <p:nvSpPr>
          <p:cNvPr id="3" name="Rectangle 2"/>
          <p:cNvSpPr/>
          <p:nvPr/>
        </p:nvSpPr>
        <p:spPr>
          <a:xfrm>
            <a:off x="34792" y="6384298"/>
            <a:ext cx="9600656" cy="369332"/>
          </a:xfrm>
          <a:prstGeom prst="rect">
            <a:avLst/>
          </a:prstGeom>
        </p:spPr>
        <p:txBody>
          <a:bodyPr wrap="square">
            <a:spAutoFit/>
          </a:bodyPr>
          <a:lstStyle/>
          <a:p>
            <a:r>
              <a:rPr lang="en-US" dirty="0"/>
              <a:t>materials now accessible can be used by designers, makers and DIY level –not just in industry</a:t>
            </a:r>
          </a:p>
        </p:txBody>
      </p:sp>
    </p:spTree>
    <p:extLst>
      <p:ext uri="{BB962C8B-B14F-4D97-AF65-F5344CB8AC3E}">
        <p14:creationId xmlns:p14="http://schemas.microsoft.com/office/powerpoint/2010/main" val="17799320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84776"/>
          </a:xfrm>
        </p:spPr>
        <p:txBody>
          <a:bodyPr>
            <a:normAutofit/>
          </a:bodyPr>
          <a:lstStyle/>
          <a:p>
            <a:r>
              <a:rPr lang="en-GB" sz="4000" dirty="0"/>
              <a:t>Activity </a:t>
            </a:r>
            <a:r>
              <a:rPr lang="en-GB" sz="4000" dirty="0" smtClean="0"/>
              <a:t>2:</a:t>
            </a:r>
            <a:br>
              <a:rPr lang="en-GB" sz="4000" dirty="0" smtClean="0"/>
            </a:br>
            <a:r>
              <a:rPr lang="en-GB" sz="4000" i="1" dirty="0"/>
              <a:t/>
            </a:r>
            <a:br>
              <a:rPr lang="en-GB" sz="4000" i="1" dirty="0"/>
            </a:br>
            <a:r>
              <a:rPr lang="en-GB" sz="4000" i="1" dirty="0" smtClean="0"/>
              <a:t>build circuits </a:t>
            </a:r>
            <a:br>
              <a:rPr lang="en-GB" sz="4000" i="1" dirty="0" smtClean="0"/>
            </a:br>
            <a:r>
              <a:rPr lang="en-GB" sz="4000" i="1" dirty="0"/>
              <a:t/>
            </a:r>
            <a:br>
              <a:rPr lang="en-GB" sz="4000" i="1" dirty="0"/>
            </a:br>
            <a:r>
              <a:rPr lang="en-GB" sz="4000" i="1" dirty="0" smtClean="0"/>
              <a:t>test materials</a:t>
            </a:r>
            <a:br>
              <a:rPr lang="en-GB" sz="4000" i="1" dirty="0" smtClean="0"/>
            </a:br>
            <a:r>
              <a:rPr lang="en-GB" sz="4000" i="1" dirty="0"/>
              <a:t/>
            </a:r>
            <a:br>
              <a:rPr lang="en-GB" sz="4000" i="1" dirty="0"/>
            </a:br>
            <a:r>
              <a:rPr lang="en-GB" sz="4000" i="1" dirty="0" smtClean="0"/>
              <a:t>sewing demo</a:t>
            </a:r>
            <a:endParaRPr lang="en-US" sz="4000" i="1" dirty="0"/>
          </a:p>
        </p:txBody>
      </p:sp>
    </p:spTree>
    <p:extLst>
      <p:ext uri="{BB962C8B-B14F-4D97-AF65-F5344CB8AC3E}">
        <p14:creationId xmlns:p14="http://schemas.microsoft.com/office/powerpoint/2010/main" val="412601079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806"/>
            <a:ext cx="8229600" cy="649558"/>
          </a:xfrm>
        </p:spPr>
        <p:txBody>
          <a:bodyPr>
            <a:normAutofit fontScale="90000"/>
          </a:bodyPr>
          <a:lstStyle/>
          <a:p>
            <a:pPr algn="l"/>
            <a:r>
              <a:rPr lang="en-US" sz="3200" dirty="0" smtClean="0"/>
              <a:t>Communicational </a:t>
            </a:r>
            <a:r>
              <a:rPr lang="en-US" sz="3200" dirty="0" err="1" smtClean="0"/>
              <a:t>Onsie</a:t>
            </a:r>
            <a:r>
              <a:rPr lang="en-US" dirty="0" smtClean="0"/>
              <a:t> </a:t>
            </a:r>
            <a:endParaRPr lang="en-US" dirty="0"/>
          </a:p>
        </p:txBody>
      </p:sp>
      <p:pic>
        <p:nvPicPr>
          <p:cNvPr id="5" name="Content Placeholder 4" descr="4.jpg"/>
          <p:cNvPicPr>
            <a:picLocks noGrp="1" noChangeAspect="1"/>
          </p:cNvPicPr>
          <p:nvPr>
            <p:ph idx="1"/>
          </p:nvPr>
        </p:nvPicPr>
        <p:blipFill>
          <a:blip r:embed="rId3">
            <a:extLst>
              <a:ext uri="{28A0092B-C50C-407E-A947-70E740481C1C}">
                <a14:useLocalDpi xmlns:a14="http://schemas.microsoft.com/office/drawing/2010/main" val="0"/>
              </a:ext>
            </a:extLst>
          </a:blip>
          <a:srcRect t="8753" b="8753"/>
          <a:stretch>
            <a:fillRect/>
          </a:stretch>
        </p:blipFill>
        <p:spPr>
          <a:xfrm>
            <a:off x="-811563" y="924196"/>
            <a:ext cx="11099734" cy="6104426"/>
          </a:xfrm>
        </p:spPr>
      </p:pic>
    </p:spTree>
    <p:extLst>
      <p:ext uri="{BB962C8B-B14F-4D97-AF65-F5344CB8AC3E}">
        <p14:creationId xmlns:p14="http://schemas.microsoft.com/office/powerpoint/2010/main" val="279005017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81790"/>
          </a:xfrm>
        </p:spPr>
        <p:txBody>
          <a:bodyPr>
            <a:normAutofit/>
          </a:bodyPr>
          <a:lstStyle/>
          <a:p>
            <a:pPr algn="l"/>
            <a:r>
              <a:rPr lang="en-US" sz="3200" dirty="0" smtClean="0"/>
              <a:t>Friendship Memory Cuff</a:t>
            </a:r>
            <a:endParaRPr lang="en-US" sz="3200" dirty="0"/>
          </a:p>
        </p:txBody>
      </p:sp>
      <p:pic>
        <p:nvPicPr>
          <p:cNvPr id="4" name="Content Placeholder 3" descr="1.jpg"/>
          <p:cNvPicPr>
            <a:picLocks noGrp="1" noChangeAspect="1"/>
          </p:cNvPicPr>
          <p:nvPr>
            <p:ph idx="1"/>
          </p:nvPr>
        </p:nvPicPr>
        <p:blipFill>
          <a:blip r:embed="rId3">
            <a:extLst>
              <a:ext uri="{28A0092B-C50C-407E-A947-70E740481C1C}">
                <a14:useLocalDpi xmlns:a14="http://schemas.microsoft.com/office/drawing/2010/main" val="0"/>
              </a:ext>
            </a:extLst>
          </a:blip>
          <a:srcRect t="8753" b="8753"/>
          <a:stretch>
            <a:fillRect/>
          </a:stretch>
        </p:blipFill>
        <p:spPr>
          <a:xfrm>
            <a:off x="-780759" y="1156428"/>
            <a:ext cx="10415370" cy="5728052"/>
          </a:xfrm>
          <a:prstGeom prst="rect">
            <a:avLst/>
          </a:prstGeom>
        </p:spPr>
      </p:pic>
    </p:spTree>
    <p:extLst>
      <p:ext uri="{BB962C8B-B14F-4D97-AF65-F5344CB8AC3E}">
        <p14:creationId xmlns:p14="http://schemas.microsoft.com/office/powerpoint/2010/main" val="308829914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GB" sz="3200" dirty="0" smtClean="0"/>
              <a:t>Programmers </a:t>
            </a:r>
            <a:r>
              <a:rPr lang="en-GB" sz="3200" dirty="0"/>
              <a:t>(which ones to choose?!)</a:t>
            </a:r>
            <a:br>
              <a:rPr lang="en-GB" sz="3200" dirty="0"/>
            </a:br>
            <a:endParaRPr lang="en-US" sz="3200" dirty="0"/>
          </a:p>
        </p:txBody>
      </p:sp>
      <p:pic>
        <p:nvPicPr>
          <p:cNvPr id="9" name="Picture 8" descr="Screen Shot 2015-04-04 at 18.34.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2843" y="1586003"/>
            <a:ext cx="4531641" cy="4474711"/>
          </a:xfrm>
          <a:prstGeom prst="rect">
            <a:avLst/>
          </a:prstGeom>
        </p:spPr>
      </p:pic>
      <p:pic>
        <p:nvPicPr>
          <p:cNvPr id="10" name="Picture 9" descr="Screen Shot 2015-04-04 at 18.33.5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498" y="1815756"/>
            <a:ext cx="5428813" cy="4074029"/>
          </a:xfrm>
          <a:prstGeom prst="rect">
            <a:avLst/>
          </a:prstGeom>
        </p:spPr>
      </p:pic>
    </p:spTree>
    <p:extLst>
      <p:ext uri="{BB962C8B-B14F-4D97-AF65-F5344CB8AC3E}">
        <p14:creationId xmlns:p14="http://schemas.microsoft.com/office/powerpoint/2010/main" val="187140305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4209"/>
            <a:ext cx="8229600" cy="5147288"/>
          </a:xfrm>
        </p:spPr>
        <p:txBody>
          <a:bodyPr>
            <a:normAutofit fontScale="90000"/>
          </a:bodyPr>
          <a:lstStyle/>
          <a:p>
            <a:r>
              <a:rPr lang="en-GB" sz="4000" dirty="0"/>
              <a:t>Activity 3:</a:t>
            </a:r>
            <a:br>
              <a:rPr lang="en-GB" sz="4000" dirty="0"/>
            </a:br>
            <a:r>
              <a:rPr lang="en-GB" sz="4000" i="1" dirty="0" smtClean="0"/>
              <a:t/>
            </a:r>
            <a:br>
              <a:rPr lang="en-GB" sz="4000" i="1" dirty="0" smtClean="0"/>
            </a:br>
            <a:r>
              <a:rPr lang="en-GB" sz="4000" i="1" dirty="0" smtClean="0"/>
              <a:t>3d </a:t>
            </a:r>
            <a:r>
              <a:rPr lang="en-GB" sz="4000" i="1" dirty="0"/>
              <a:t>sketching </a:t>
            </a:r>
            <a:r>
              <a:rPr lang="en-GB" sz="4000" i="1" dirty="0" smtClean="0"/>
              <a:t>and rapid </a:t>
            </a:r>
            <a:r>
              <a:rPr lang="en-GB" sz="4000" i="1" dirty="0"/>
              <a:t>prototype</a:t>
            </a:r>
            <a:br>
              <a:rPr lang="en-GB" sz="4000" i="1" dirty="0"/>
            </a:br>
            <a:r>
              <a:rPr lang="en-GB" sz="4000" i="1" dirty="0" smtClean="0"/>
              <a:t/>
            </a:r>
            <a:br>
              <a:rPr lang="en-GB" sz="4000" i="1" dirty="0" smtClean="0"/>
            </a:br>
            <a:r>
              <a:rPr lang="en-GB" sz="4000" i="1" dirty="0" smtClean="0"/>
              <a:t>flora / </a:t>
            </a:r>
            <a:r>
              <a:rPr lang="en-GB" sz="4000" i="1" dirty="0" err="1" smtClean="0"/>
              <a:t>lilypad</a:t>
            </a:r>
            <a:r>
              <a:rPr lang="en-GB" sz="4000" i="1" dirty="0" smtClean="0"/>
              <a:t> demo</a:t>
            </a:r>
            <a:r>
              <a:rPr lang="en-GB" sz="4000" i="1" dirty="0"/>
              <a:t/>
            </a:r>
            <a:br>
              <a:rPr lang="en-GB" sz="4000" i="1" dirty="0"/>
            </a:br>
            <a:r>
              <a:rPr lang="en-GB" sz="4000" i="1" dirty="0" smtClean="0"/>
              <a:t/>
            </a:r>
            <a:br>
              <a:rPr lang="en-GB" sz="4000" i="1" dirty="0" smtClean="0"/>
            </a:br>
            <a:r>
              <a:rPr lang="en-GB" sz="4000" i="1" dirty="0" smtClean="0"/>
              <a:t>develop story</a:t>
            </a:r>
            <a:r>
              <a:rPr lang="en-GB" sz="4000" i="1" dirty="0"/>
              <a:t>-making </a:t>
            </a:r>
            <a:r>
              <a:rPr lang="en-GB" sz="4000" i="1" dirty="0" smtClean="0"/>
              <a:t>and </a:t>
            </a:r>
            <a:r>
              <a:rPr lang="en-GB" sz="4000" i="1" dirty="0"/>
              <a:t>narrative</a:t>
            </a:r>
            <a:br>
              <a:rPr lang="en-GB" sz="4000" i="1" dirty="0"/>
            </a:br>
            <a:r>
              <a:rPr lang="en-GB" sz="4000" i="1" dirty="0" smtClean="0"/>
              <a:t/>
            </a:r>
            <a:br>
              <a:rPr lang="en-GB" sz="4000" i="1" dirty="0" smtClean="0"/>
            </a:br>
            <a:r>
              <a:rPr lang="en-GB" sz="4000" i="1" dirty="0" smtClean="0"/>
              <a:t>present or perform</a:t>
            </a:r>
            <a:r>
              <a:rPr lang="en-GB" i="1" dirty="0"/>
              <a:t/>
            </a:r>
            <a:br>
              <a:rPr lang="en-GB" i="1" dirty="0"/>
            </a:br>
            <a:r>
              <a:rPr lang="en-GB" dirty="0"/>
              <a:t/>
            </a:r>
            <a:br>
              <a:rPr lang="en-GB" dirty="0"/>
            </a:br>
            <a:r>
              <a:rPr lang="en-GB" dirty="0"/>
              <a:t> </a:t>
            </a:r>
            <a:br>
              <a:rPr lang="en-GB" dirty="0"/>
            </a:br>
            <a:endParaRPr lang="en-US" dirty="0"/>
          </a:p>
        </p:txBody>
      </p:sp>
    </p:spTree>
    <p:extLst>
      <p:ext uri="{BB962C8B-B14F-4D97-AF65-F5344CB8AC3E}">
        <p14:creationId xmlns:p14="http://schemas.microsoft.com/office/powerpoint/2010/main" val="58887250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descr="IMG_20151124_11411466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373" y="-625609"/>
            <a:ext cx="10053977" cy="7540483"/>
          </a:xfrm>
          <a:prstGeom prst="rect">
            <a:avLst/>
          </a:prstGeom>
        </p:spPr>
      </p:pic>
    </p:spTree>
    <p:extLst>
      <p:ext uri="{BB962C8B-B14F-4D97-AF65-F5344CB8AC3E}">
        <p14:creationId xmlns:p14="http://schemas.microsoft.com/office/powerpoint/2010/main" val="419811475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439854"/>
          </a:xfrm>
        </p:spPr>
        <p:txBody>
          <a:bodyPr>
            <a:normAutofit fontScale="90000"/>
          </a:bodyPr>
          <a:lstStyle/>
          <a:p>
            <a:pPr algn="l"/>
            <a:r>
              <a:rPr lang="en-US" sz="3200" dirty="0"/>
              <a:t>Where to </a:t>
            </a:r>
            <a:r>
              <a:rPr lang="en-US" sz="3200" dirty="0" smtClean="0"/>
              <a:t>buy these materials?</a:t>
            </a:r>
            <a:r>
              <a:rPr lang="en-US" sz="3200" dirty="0"/>
              <a:t/>
            </a:r>
            <a:br>
              <a:rPr lang="en-US" sz="3200" dirty="0"/>
            </a:br>
            <a:r>
              <a:rPr lang="en-US" sz="3200" u="sng" dirty="0" smtClean="0"/>
              <a:t/>
            </a:r>
            <a:br>
              <a:rPr lang="en-US" sz="3200" u="sng" dirty="0" smtClean="0"/>
            </a:br>
            <a:r>
              <a:rPr lang="en-US" sz="3200" u="sng" dirty="0" smtClean="0"/>
              <a:t>Europe</a:t>
            </a:r>
            <a:br>
              <a:rPr lang="en-US" sz="3200" u="sng" dirty="0" smtClean="0"/>
            </a:br>
            <a:r>
              <a:rPr lang="en-US" sz="3200" dirty="0" err="1" smtClean="0"/>
              <a:t>Kitronic</a:t>
            </a:r>
            <a:r>
              <a:rPr lang="en-US" sz="3200" dirty="0" smtClean="0"/>
              <a:t/>
            </a:r>
            <a:br>
              <a:rPr lang="en-US" sz="3200" dirty="0" smtClean="0"/>
            </a:br>
            <a:r>
              <a:rPr lang="en-US" sz="3200" dirty="0" smtClean="0"/>
              <a:t>Plug and Wear</a:t>
            </a:r>
            <a:r>
              <a:rPr lang="en-US" sz="3200" dirty="0"/>
              <a:t/>
            </a:r>
            <a:br>
              <a:rPr lang="en-US" sz="3200" dirty="0"/>
            </a:br>
            <a:r>
              <a:rPr lang="en-US" sz="3200" dirty="0" smtClean="0"/>
              <a:t/>
            </a:r>
            <a:br>
              <a:rPr lang="en-US" sz="3200" dirty="0" smtClean="0"/>
            </a:br>
            <a:r>
              <a:rPr lang="en-US" sz="3200" u="sng" dirty="0" smtClean="0"/>
              <a:t>US</a:t>
            </a:r>
            <a:br>
              <a:rPr lang="en-US" sz="3200" u="sng" dirty="0" smtClean="0"/>
            </a:br>
            <a:r>
              <a:rPr lang="en-US" sz="3200" dirty="0" err="1" smtClean="0"/>
              <a:t>Sparkfun</a:t>
            </a:r>
            <a:r>
              <a:rPr lang="en-US" sz="3200" dirty="0" smtClean="0"/>
              <a:t> -20% discount for educators</a:t>
            </a:r>
            <a:br>
              <a:rPr lang="en-US" sz="3200" dirty="0" smtClean="0"/>
            </a:br>
            <a:r>
              <a:rPr lang="en-US" sz="3200" dirty="0" err="1" smtClean="0"/>
              <a:t>Adafruit</a:t>
            </a:r>
            <a:r>
              <a:rPr lang="en-US" sz="3200" dirty="0" smtClean="0"/>
              <a:t> –good for etextiles (i.e. flora board, </a:t>
            </a:r>
            <a:r>
              <a:rPr lang="en-US" sz="3200" dirty="0" err="1" smtClean="0"/>
              <a:t>neopixels</a:t>
            </a:r>
            <a:r>
              <a:rPr lang="en-US" sz="3200" dirty="0" smtClean="0"/>
              <a:t>)</a:t>
            </a:r>
            <a:br>
              <a:rPr lang="en-US" sz="3200" dirty="0" smtClean="0"/>
            </a:br>
            <a:r>
              <a:rPr lang="en-US" sz="3200" dirty="0" err="1" smtClean="0"/>
              <a:t>LessEMF</a:t>
            </a:r>
            <a:r>
              <a:rPr lang="en-US" sz="3200" dirty="0" smtClean="0"/>
              <a:t> –conductive fabrics</a:t>
            </a:r>
            <a:br>
              <a:rPr lang="en-US" sz="3200" dirty="0" smtClean="0"/>
            </a:br>
            <a:r>
              <a:rPr lang="en-US" sz="3200" dirty="0" err="1" smtClean="0"/>
              <a:t>Jameco</a:t>
            </a:r>
            <a:r>
              <a:rPr lang="en-US" sz="3200" dirty="0" smtClean="0"/>
              <a:t> –conductive </a:t>
            </a:r>
            <a:r>
              <a:rPr lang="en-US" sz="3200" dirty="0" err="1" smtClean="0"/>
              <a:t>thead</a:t>
            </a:r>
            <a:r>
              <a:rPr lang="en-US" sz="3200" dirty="0" smtClean="0"/>
              <a:t/>
            </a:r>
            <a:br>
              <a:rPr lang="en-US" sz="3200" dirty="0" smtClean="0"/>
            </a:br>
            <a:r>
              <a:rPr lang="en-US" sz="3200" dirty="0" smtClean="0"/>
              <a:t/>
            </a:r>
            <a:br>
              <a:rPr lang="en-US" sz="3200" dirty="0" smtClean="0"/>
            </a:br>
            <a:r>
              <a:rPr lang="en-US" sz="3200" dirty="0" smtClean="0"/>
              <a:t>And amazon / </a:t>
            </a:r>
            <a:r>
              <a:rPr lang="en-US" sz="3200" dirty="0" err="1" smtClean="0"/>
              <a:t>ebay</a:t>
            </a:r>
            <a:r>
              <a:rPr lang="en-US" sz="3200" dirty="0" smtClean="0"/>
              <a:t> often have some materials</a:t>
            </a:r>
            <a:br>
              <a:rPr lang="en-US" sz="3200" dirty="0" smtClean="0"/>
            </a:br>
            <a:endParaRPr lang="en-US" sz="3200" dirty="0"/>
          </a:p>
        </p:txBody>
      </p:sp>
    </p:spTree>
    <p:extLst>
      <p:ext uri="{BB962C8B-B14F-4D97-AF65-F5344CB8AC3E}">
        <p14:creationId xmlns:p14="http://schemas.microsoft.com/office/powerpoint/2010/main" val="2978882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443" y="222454"/>
            <a:ext cx="4740844" cy="599958"/>
          </a:xfrm>
        </p:spPr>
        <p:txBody>
          <a:bodyPr>
            <a:normAutofit fontScale="90000"/>
          </a:bodyPr>
          <a:lstStyle/>
          <a:p>
            <a:pPr algn="l"/>
            <a:r>
              <a:rPr lang="en-US" sz="2000" b="1" dirty="0" smtClean="0"/>
              <a:t>Links for making ideas</a:t>
            </a:r>
            <a:br>
              <a:rPr lang="en-US" sz="2000" b="1" dirty="0" smtClean="0"/>
            </a:b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1521185235"/>
              </p:ext>
            </p:extLst>
          </p:nvPr>
        </p:nvGraphicFramePr>
        <p:xfrm>
          <a:off x="34793" y="574038"/>
          <a:ext cx="9126604" cy="5860416"/>
        </p:xfrm>
        <a:graphic>
          <a:graphicData uri="http://schemas.openxmlformats.org/drawingml/2006/table">
            <a:tbl>
              <a:tblPr firstRow="1" bandRow="1">
                <a:tableStyleId>{073A0DAA-6AF3-43AB-8588-CEC1D06C72B9}</a:tableStyleId>
              </a:tblPr>
              <a:tblGrid>
                <a:gridCol w="2800826"/>
                <a:gridCol w="6325778"/>
              </a:tblGrid>
              <a:tr h="423546">
                <a:tc>
                  <a:txBody>
                    <a:bodyPr/>
                    <a:lstStyle/>
                    <a:p>
                      <a:r>
                        <a:rPr lang="en-US" sz="1800" b="0" dirty="0" smtClean="0">
                          <a:solidFill>
                            <a:srgbClr val="000000"/>
                          </a:solidFill>
                        </a:rPr>
                        <a:t>How to get what you want</a:t>
                      </a:r>
                      <a:endParaRPr lang="en-US" b="0"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b="0" dirty="0" smtClean="0">
                          <a:solidFill>
                            <a:srgbClr val="000000"/>
                          </a:solidFill>
                        </a:rPr>
                        <a:t>http://</a:t>
                      </a:r>
                      <a:r>
                        <a:rPr lang="en-US" sz="1800" b="0" dirty="0" err="1" smtClean="0">
                          <a:solidFill>
                            <a:srgbClr val="000000"/>
                          </a:solidFill>
                        </a:rPr>
                        <a:t>www.kobakant.at</a:t>
                      </a:r>
                      <a:r>
                        <a:rPr lang="en-US" sz="1800" b="0" dirty="0" smtClean="0">
                          <a:solidFill>
                            <a:srgbClr val="000000"/>
                          </a:solidFill>
                        </a:rPr>
                        <a:t>/DIY</a:t>
                      </a:r>
                      <a:endParaRPr lang="en-US" b="0"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41205">
                <a:tc>
                  <a:txBody>
                    <a:bodyPr/>
                    <a:lstStyle/>
                    <a:p>
                      <a:r>
                        <a:rPr lang="en-US" sz="1800" dirty="0" smtClean="0">
                          <a:solidFill>
                            <a:srgbClr val="000000"/>
                          </a:solidFill>
                        </a:rPr>
                        <a:t>Conductive </a:t>
                      </a:r>
                      <a:r>
                        <a:rPr lang="en-US" sz="1800" dirty="0" err="1" smtClean="0">
                          <a:solidFill>
                            <a:srgbClr val="000000"/>
                          </a:solidFill>
                        </a:rPr>
                        <a:t>pom</a:t>
                      </a:r>
                      <a:r>
                        <a:rPr lang="en-US" sz="1800" dirty="0" smtClean="0">
                          <a:solidFill>
                            <a:srgbClr val="000000"/>
                          </a:solidFill>
                        </a:rPr>
                        <a:t> </a:t>
                      </a:r>
                      <a:r>
                        <a:rPr lang="en-US" sz="1800" dirty="0" err="1" smtClean="0">
                          <a:solidFill>
                            <a:srgbClr val="000000"/>
                          </a:solidFill>
                        </a:rPr>
                        <a:t>poms</a:t>
                      </a:r>
                      <a:r>
                        <a:rPr lang="en-US" sz="1800" dirty="0" smtClean="0">
                          <a:solidFill>
                            <a:srgbClr val="000000"/>
                          </a:solidFill>
                        </a:rPr>
                        <a:t> </a:t>
                      </a:r>
                      <a:br>
                        <a:rPr lang="en-US" sz="1800" dirty="0" smtClean="0">
                          <a:solidFill>
                            <a:srgbClr val="000000"/>
                          </a:solidFill>
                        </a:rPr>
                      </a:b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rgbClr val="000000"/>
                          </a:solidFill>
                        </a:rPr>
                        <a:t>http://</a:t>
                      </a:r>
                      <a:r>
                        <a:rPr lang="en-US" sz="1800" dirty="0" err="1" smtClean="0">
                          <a:solidFill>
                            <a:srgbClr val="000000"/>
                          </a:solidFill>
                        </a:rPr>
                        <a:t>www.instructables.com</a:t>
                      </a:r>
                      <a:r>
                        <a:rPr lang="en-US" sz="1800" dirty="0" smtClean="0">
                          <a:solidFill>
                            <a:srgbClr val="000000"/>
                          </a:solidFill>
                        </a:rPr>
                        <a:t>/id/Laser-Cut-Pom-Pom-Pressure-Sensors/</a:t>
                      </a: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41205">
                <a:tc>
                  <a:txBody>
                    <a:bodyPr/>
                    <a:lstStyle/>
                    <a:p>
                      <a:r>
                        <a:rPr lang="en-US" sz="1800" dirty="0" smtClean="0">
                          <a:solidFill>
                            <a:srgbClr val="000000"/>
                          </a:solidFill>
                        </a:rPr>
                        <a:t>MIT high low tech</a:t>
                      </a:r>
                      <a:br>
                        <a:rPr lang="en-US" sz="1800" dirty="0" smtClean="0">
                          <a:solidFill>
                            <a:srgbClr val="000000"/>
                          </a:solidFill>
                        </a:rPr>
                      </a:b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u="sng" dirty="0" smtClean="0">
                          <a:solidFill>
                            <a:srgbClr val="000000"/>
                          </a:solidFill>
                          <a:hlinkClick r:id="rId2"/>
                        </a:rPr>
                        <a:t>http://highlowtech.org/</a:t>
                      </a: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41205">
                <a:tc>
                  <a:txBody>
                    <a:bodyPr/>
                    <a:lstStyle/>
                    <a:p>
                      <a:r>
                        <a:rPr lang="en-US" sz="1800" dirty="0" smtClean="0">
                          <a:solidFill>
                            <a:srgbClr val="000000"/>
                          </a:solidFill>
                        </a:rPr>
                        <a:t>What is an Arduino?</a:t>
                      </a:r>
                      <a:r>
                        <a:rPr lang="en-US" sz="1800" dirty="0" smtClean="0">
                          <a:solidFill>
                            <a:srgbClr val="000000"/>
                          </a:solidFill>
                          <a:hlinkClick r:id="rId3"/>
                        </a:rPr>
                        <a:t> </a:t>
                      </a:r>
                      <a:r>
                        <a:rPr lang="en-US" sz="1800" dirty="0" smtClean="0">
                          <a:solidFill>
                            <a:srgbClr val="000000"/>
                          </a:solidFill>
                        </a:rPr>
                        <a:t/>
                      </a:r>
                      <a:br>
                        <a:rPr lang="en-US" sz="1800" dirty="0" smtClean="0">
                          <a:solidFill>
                            <a:srgbClr val="000000"/>
                          </a:solidFill>
                        </a:rPr>
                      </a:b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u="sng" dirty="0" smtClean="0">
                          <a:solidFill>
                            <a:srgbClr val="000000"/>
                          </a:solidFill>
                          <a:hlinkClick r:id="rId3"/>
                        </a:rPr>
                        <a:t>https://www.youtube.com/watch?v=pnf8ojsK6S4&amp;feature=youtu.be</a:t>
                      </a: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837940">
                <a:tc>
                  <a:txBody>
                    <a:bodyPr/>
                    <a:lstStyle/>
                    <a:p>
                      <a:r>
                        <a:rPr lang="en-US" sz="1800" dirty="0" err="1" smtClean="0">
                          <a:solidFill>
                            <a:srgbClr val="000000"/>
                          </a:solidFill>
                        </a:rPr>
                        <a:t>Makey</a:t>
                      </a:r>
                      <a:r>
                        <a:rPr lang="en-US" sz="1800" dirty="0" smtClean="0">
                          <a:solidFill>
                            <a:srgbClr val="000000"/>
                          </a:solidFill>
                        </a:rPr>
                        <a:t> </a:t>
                      </a:r>
                      <a:r>
                        <a:rPr lang="en-US" sz="1800" dirty="0" err="1" smtClean="0">
                          <a:solidFill>
                            <a:srgbClr val="000000"/>
                          </a:solidFill>
                        </a:rPr>
                        <a:t>Makey</a:t>
                      </a:r>
                      <a:r>
                        <a:rPr lang="en-US" sz="1800" dirty="0" smtClean="0">
                          <a:solidFill>
                            <a:srgbClr val="000000"/>
                          </a:solidFill>
                        </a:rPr>
                        <a:t> inspiration</a:t>
                      </a:r>
                      <a:br>
                        <a:rPr lang="en-US" sz="1800" dirty="0" smtClean="0">
                          <a:solidFill>
                            <a:srgbClr val="000000"/>
                          </a:solidFill>
                        </a:rPr>
                      </a:b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rgbClr val="000000"/>
                          </a:solidFill>
                        </a:rPr>
                        <a:t> https://</a:t>
                      </a:r>
                      <a:r>
                        <a:rPr lang="en-US" sz="1800" dirty="0" err="1" smtClean="0">
                          <a:solidFill>
                            <a:srgbClr val="000000"/>
                          </a:solidFill>
                        </a:rPr>
                        <a:t>docs.google.com</a:t>
                      </a:r>
                      <a:r>
                        <a:rPr lang="en-US" sz="1800" dirty="0" smtClean="0">
                          <a:solidFill>
                            <a:srgbClr val="000000"/>
                          </a:solidFill>
                        </a:rPr>
                        <a:t>/document/d/1_V5jCHmcdvQTC45uTBJtKna1rA9s2FYfT9zqgB_draY</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108960">
                <a:tc>
                  <a:txBody>
                    <a:bodyPr/>
                    <a:lstStyle/>
                    <a:p>
                      <a:r>
                        <a:rPr lang="en-US" sz="1800" dirty="0" smtClean="0">
                          <a:solidFill>
                            <a:srgbClr val="000000"/>
                          </a:solidFill>
                        </a:rPr>
                        <a:t>Paper Circuit Materials list</a:t>
                      </a:r>
                      <a:br>
                        <a:rPr lang="en-US" sz="1800" dirty="0" smtClean="0">
                          <a:solidFill>
                            <a:srgbClr val="000000"/>
                          </a:solidFill>
                        </a:rPr>
                      </a:b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u="sng" dirty="0" smtClean="0">
                          <a:solidFill>
                            <a:srgbClr val="000000"/>
                          </a:solidFill>
                          <a:hlinkClick r:id="rId4"/>
                        </a:rPr>
                        <a:t>https://docs.google.com/document/d/1FG8gmPqF3NS_vVanF4wa2y3CKUjLLqvlcKYemzPagnA/edit?usp=sharing</a:t>
                      </a:r>
                      <a:r>
                        <a:rPr lang="en-US" sz="1800" dirty="0" smtClean="0">
                          <a:solidFill>
                            <a:srgbClr val="000000"/>
                          </a:solidFill>
                        </a:rPr>
                        <a:t> </a:t>
                      </a: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842809">
                <a:tc>
                  <a:txBody>
                    <a:bodyPr/>
                    <a:lstStyle/>
                    <a:p>
                      <a:r>
                        <a:rPr lang="en-US" sz="1800" dirty="0" err="1" smtClean="0">
                          <a:solidFill>
                            <a:srgbClr val="000000"/>
                          </a:solidFill>
                        </a:rPr>
                        <a:t>Sparkfun</a:t>
                      </a:r>
                      <a:r>
                        <a:rPr lang="en-US" sz="1800" dirty="0" smtClean="0">
                          <a:solidFill>
                            <a:srgbClr val="000000"/>
                          </a:solidFill>
                        </a:rPr>
                        <a:t> guide to paper circuits</a:t>
                      </a: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u="sng" dirty="0" smtClean="0">
                          <a:solidFill>
                            <a:srgbClr val="000000"/>
                          </a:solidFill>
                          <a:hlinkClick r:id="rId5"/>
                        </a:rPr>
                        <a:t>https://learn.sparkfun.com/tutorials/the-great-big-guide-to-paper-circuits</a:t>
                      </a:r>
                      <a:r>
                        <a:rPr lang="en-US" sz="1800" dirty="0" smtClean="0">
                          <a:solidFill>
                            <a:srgbClr val="000000"/>
                          </a:solidFill>
                        </a:rPr>
                        <a:t> </a:t>
                      </a:r>
                      <a:endParaRPr lang="en-US" dirty="0" smtClean="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423546">
                <a:tc>
                  <a:txBody>
                    <a:bodyPr/>
                    <a:lstStyle/>
                    <a:p>
                      <a:r>
                        <a:rPr lang="en-US" dirty="0" smtClean="0">
                          <a:solidFill>
                            <a:srgbClr val="000000"/>
                          </a:solidFill>
                        </a:rPr>
                        <a:t>Laser loom</a:t>
                      </a: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dirty="0" smtClean="0">
                          <a:solidFill>
                            <a:srgbClr val="000000"/>
                          </a:solidFill>
                        </a:rPr>
                        <a:t>http://</a:t>
                      </a:r>
                      <a:r>
                        <a:rPr lang="en-US" dirty="0" err="1" smtClean="0">
                          <a:solidFill>
                            <a:srgbClr val="000000"/>
                          </a:solidFill>
                        </a:rPr>
                        <a:t>www.thingiverse.com</a:t>
                      </a:r>
                      <a:r>
                        <a:rPr lang="en-US" dirty="0" smtClean="0">
                          <a:solidFill>
                            <a:srgbClr val="000000"/>
                          </a:solidFill>
                        </a:rPr>
                        <a:t>/thing:120555</a:t>
                      </a: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392074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04 at 15.06.14 PM.png"/>
          <p:cNvPicPr>
            <a:picLocks noChangeAspect="1"/>
          </p:cNvPicPr>
          <p:nvPr/>
        </p:nvPicPr>
        <p:blipFill rotWithShape="1">
          <a:blip r:embed="rId3">
            <a:extLst>
              <a:ext uri="{28A0092B-C50C-407E-A947-70E740481C1C}">
                <a14:useLocalDpi xmlns:a14="http://schemas.microsoft.com/office/drawing/2010/main" val="0"/>
              </a:ext>
            </a:extLst>
          </a:blip>
          <a:srcRect l="3959" t="1027" r="49569" b="5229"/>
          <a:stretch/>
        </p:blipFill>
        <p:spPr>
          <a:xfrm>
            <a:off x="5155002" y="300582"/>
            <a:ext cx="3475812" cy="3747928"/>
          </a:xfrm>
          <a:prstGeom prst="rect">
            <a:avLst/>
          </a:prstGeom>
        </p:spPr>
      </p:pic>
      <p:pic>
        <p:nvPicPr>
          <p:cNvPr id="5" name="Picture 4" descr="p-watches_zoom.jpg"/>
          <p:cNvPicPr>
            <a:picLocks noChangeAspect="1"/>
          </p:cNvPicPr>
          <p:nvPr/>
        </p:nvPicPr>
        <p:blipFill rotWithShape="1">
          <a:blip r:embed="rId4">
            <a:extLst>
              <a:ext uri="{28A0092B-C50C-407E-A947-70E740481C1C}">
                <a14:useLocalDpi xmlns:a14="http://schemas.microsoft.com/office/drawing/2010/main" val="0"/>
              </a:ext>
            </a:extLst>
          </a:blip>
          <a:srcRect l="1963" t="2337"/>
          <a:stretch/>
        </p:blipFill>
        <p:spPr>
          <a:xfrm>
            <a:off x="148274" y="127000"/>
            <a:ext cx="5042500" cy="6697736"/>
          </a:xfrm>
          <a:prstGeom prst="rect">
            <a:avLst/>
          </a:prstGeom>
        </p:spPr>
      </p:pic>
      <p:pic>
        <p:nvPicPr>
          <p:cNvPr id="8" name="Picture 7" descr="Screen Shot 2015-04-04 at 15.06.14 PM.png"/>
          <p:cNvPicPr>
            <a:picLocks noChangeAspect="1"/>
          </p:cNvPicPr>
          <p:nvPr/>
        </p:nvPicPr>
        <p:blipFill rotWithShape="1">
          <a:blip r:embed="rId3">
            <a:extLst>
              <a:ext uri="{28A0092B-C50C-407E-A947-70E740481C1C}">
                <a14:useLocalDpi xmlns:a14="http://schemas.microsoft.com/office/drawing/2010/main" val="0"/>
              </a:ext>
            </a:extLst>
          </a:blip>
          <a:srcRect l="48694" b="27340"/>
          <a:stretch/>
        </p:blipFill>
        <p:spPr>
          <a:xfrm>
            <a:off x="5127157" y="3869845"/>
            <a:ext cx="3631188" cy="2748896"/>
          </a:xfrm>
          <a:prstGeom prst="rect">
            <a:avLst/>
          </a:prstGeom>
        </p:spPr>
      </p:pic>
      <p:pic>
        <p:nvPicPr>
          <p:cNvPr id="6" name="Picture 5" descr="Screen Shot 2016-02-25 at 12.31.5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4134" y="5539565"/>
            <a:ext cx="2065184" cy="1079175"/>
          </a:xfrm>
          <a:prstGeom prst="rect">
            <a:avLst/>
          </a:prstGeom>
        </p:spPr>
      </p:pic>
    </p:spTree>
    <p:extLst>
      <p:ext uri="{BB962C8B-B14F-4D97-AF65-F5344CB8AC3E}">
        <p14:creationId xmlns:p14="http://schemas.microsoft.com/office/powerpoint/2010/main" val="251722368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Development of </a:t>
            </a:r>
            <a:r>
              <a:rPr lang="en-US" dirty="0" err="1" smtClean="0"/>
              <a:t>materails</a:t>
            </a:r>
            <a:r>
              <a:rPr lang="en-US" dirty="0" smtClean="0"/>
              <a:t> by </a:t>
            </a:r>
            <a:r>
              <a:rPr lang="en-US" dirty="0" err="1" smtClean="0"/>
              <a:t>nasa</a:t>
            </a:r>
            <a:r>
              <a:rPr lang="en-US" dirty="0" smtClean="0"/>
              <a:t> and other places</a:t>
            </a:r>
            <a:endParaRPr lang="en-US" dirty="0"/>
          </a:p>
        </p:txBody>
      </p:sp>
      <p:pic>
        <p:nvPicPr>
          <p:cNvPr id="4" name="Picture 3" descr="Screen Shot 2015-04-04 at 15.27.41 PM.png"/>
          <p:cNvPicPr>
            <a:picLocks noChangeAspect="1"/>
          </p:cNvPicPr>
          <p:nvPr/>
        </p:nvPicPr>
        <p:blipFill rotWithShape="1">
          <a:blip r:embed="rId3">
            <a:extLst>
              <a:ext uri="{28A0092B-C50C-407E-A947-70E740481C1C}">
                <a14:useLocalDpi xmlns:a14="http://schemas.microsoft.com/office/drawing/2010/main" val="0"/>
              </a:ext>
            </a:extLst>
          </a:blip>
          <a:srcRect l="2543" t="3160" r="37962" b="5013"/>
          <a:stretch/>
        </p:blipFill>
        <p:spPr>
          <a:xfrm>
            <a:off x="3904979" y="-439916"/>
            <a:ext cx="5322903" cy="6969043"/>
          </a:xfrm>
          <a:prstGeom prst="rect">
            <a:avLst/>
          </a:prstGeom>
        </p:spPr>
      </p:pic>
      <p:pic>
        <p:nvPicPr>
          <p:cNvPr id="5" name="Picture 4" descr="Screen Shot 2015-04-01 at 18.23.1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135" y="-531141"/>
            <a:ext cx="5438536" cy="7060268"/>
          </a:xfrm>
          <a:prstGeom prst="rect">
            <a:avLst/>
          </a:prstGeom>
        </p:spPr>
      </p:pic>
      <p:sp>
        <p:nvSpPr>
          <p:cNvPr id="6" name="Rectangle 5"/>
          <p:cNvSpPr/>
          <p:nvPr/>
        </p:nvSpPr>
        <p:spPr>
          <a:xfrm>
            <a:off x="13094" y="6491211"/>
            <a:ext cx="2031325" cy="369332"/>
          </a:xfrm>
          <a:prstGeom prst="rect">
            <a:avLst/>
          </a:prstGeom>
        </p:spPr>
        <p:txBody>
          <a:bodyPr wrap="none">
            <a:spAutoFit/>
          </a:bodyPr>
          <a:lstStyle/>
          <a:p>
            <a:r>
              <a:rPr lang="en-US" dirty="0" err="1"/>
              <a:t>Dava</a:t>
            </a:r>
            <a:r>
              <a:rPr lang="en-US" dirty="0"/>
              <a:t> Newman, MIT</a:t>
            </a:r>
          </a:p>
        </p:txBody>
      </p:sp>
    </p:spTree>
    <p:extLst>
      <p:ext uri="{BB962C8B-B14F-4D97-AF65-F5344CB8AC3E}">
        <p14:creationId xmlns:p14="http://schemas.microsoft.com/office/powerpoint/2010/main" val="131883697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Project 1 massage </a:t>
            </a:r>
            <a:r>
              <a:rPr lang="en-US" dirty="0" err="1" smtClean="0"/>
              <a:t>hannahs</a:t>
            </a:r>
            <a:endParaRPr lang="en-US" dirty="0"/>
          </a:p>
        </p:txBody>
      </p:sp>
      <p:pic>
        <p:nvPicPr>
          <p:cNvPr id="4" name="Picture 3" descr="Screen Shot 2015-04-04 at 15.14.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80" y="-77214"/>
            <a:ext cx="10051967" cy="6717498"/>
          </a:xfrm>
          <a:prstGeom prst="rect">
            <a:avLst/>
          </a:prstGeom>
        </p:spPr>
      </p:pic>
      <p:sp>
        <p:nvSpPr>
          <p:cNvPr id="5" name="Rectangle 4"/>
          <p:cNvSpPr/>
          <p:nvPr/>
        </p:nvSpPr>
        <p:spPr>
          <a:xfrm>
            <a:off x="0" y="6488668"/>
            <a:ext cx="5967311" cy="369332"/>
          </a:xfrm>
          <a:prstGeom prst="rect">
            <a:avLst/>
          </a:prstGeom>
        </p:spPr>
        <p:txBody>
          <a:bodyPr wrap="none">
            <a:spAutoFit/>
          </a:bodyPr>
          <a:lstStyle/>
          <a:p>
            <a:r>
              <a:rPr lang="en-US" dirty="0" smtClean="0"/>
              <a:t>Massage Me by </a:t>
            </a:r>
            <a:r>
              <a:rPr lang="en-US" dirty="0" err="1" smtClean="0"/>
              <a:t>Kobakant</a:t>
            </a:r>
            <a:r>
              <a:rPr lang="en-US" dirty="0" smtClean="0"/>
              <a:t>, 2007 (http</a:t>
            </a:r>
            <a:r>
              <a:rPr lang="en-US" dirty="0"/>
              <a:t>://</a:t>
            </a:r>
            <a:r>
              <a:rPr lang="en-US" dirty="0" err="1"/>
              <a:t>www.massage-</a:t>
            </a:r>
            <a:r>
              <a:rPr lang="en-US" dirty="0" err="1" smtClean="0"/>
              <a:t>me.at</a:t>
            </a:r>
            <a:r>
              <a:rPr lang="en-US" dirty="0" smtClean="0"/>
              <a:t>)</a:t>
            </a:r>
            <a:endParaRPr lang="en-US" dirty="0"/>
          </a:p>
        </p:txBody>
      </p:sp>
    </p:spTree>
    <p:extLst>
      <p:ext uri="{BB962C8B-B14F-4D97-AF65-F5344CB8AC3E}">
        <p14:creationId xmlns:p14="http://schemas.microsoft.com/office/powerpoint/2010/main" val="36016982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idx="1"/>
          </p:nvPr>
        </p:nvSpPr>
        <p:spPr/>
        <p:txBody>
          <a:bodyPr/>
          <a:lstStyle/>
          <a:p>
            <a:endParaRPr lang="en-US" dirty="0"/>
          </a:p>
        </p:txBody>
      </p:sp>
      <p:pic>
        <p:nvPicPr>
          <p:cNvPr id="11" name="Picture 10" descr="ne-800x458.jpg"/>
          <p:cNvPicPr>
            <a:picLocks noChangeAspect="1"/>
          </p:cNvPicPr>
          <p:nvPr/>
        </p:nvPicPr>
        <p:blipFill rotWithShape="1">
          <a:blip r:embed="rId3">
            <a:extLst>
              <a:ext uri="{28A0092B-C50C-407E-A947-70E740481C1C}">
                <a14:useLocalDpi xmlns:a14="http://schemas.microsoft.com/office/drawing/2010/main" val="0"/>
              </a:ext>
            </a:extLst>
          </a:blip>
          <a:srcRect l="8779" r="10073"/>
          <a:stretch/>
        </p:blipFill>
        <p:spPr>
          <a:xfrm>
            <a:off x="-60141" y="-72327"/>
            <a:ext cx="9299832" cy="6560996"/>
          </a:xfrm>
          <a:prstGeom prst="rect">
            <a:avLst/>
          </a:prstGeom>
        </p:spPr>
      </p:pic>
      <p:sp>
        <p:nvSpPr>
          <p:cNvPr id="3" name="Rectangle 2"/>
          <p:cNvSpPr/>
          <p:nvPr/>
        </p:nvSpPr>
        <p:spPr>
          <a:xfrm>
            <a:off x="-60141" y="6488668"/>
            <a:ext cx="10093141" cy="338554"/>
          </a:xfrm>
          <a:prstGeom prst="rect">
            <a:avLst/>
          </a:prstGeom>
        </p:spPr>
        <p:txBody>
          <a:bodyPr wrap="square">
            <a:spAutoFit/>
          </a:bodyPr>
          <a:lstStyle/>
          <a:p>
            <a:r>
              <a:rPr lang="en-US" sz="1600" dirty="0" smtClean="0"/>
              <a:t>Spider Dress by </a:t>
            </a:r>
            <a:r>
              <a:rPr lang="en-US" sz="1600" dirty="0" err="1" smtClean="0"/>
              <a:t>Anouk</a:t>
            </a:r>
            <a:r>
              <a:rPr lang="en-US" sz="1600" dirty="0" smtClean="0"/>
              <a:t> </a:t>
            </a:r>
            <a:r>
              <a:rPr lang="en-US" sz="1600" dirty="0" err="1" smtClean="0"/>
              <a:t>Wipprech</a:t>
            </a:r>
            <a:r>
              <a:rPr lang="en-US" sz="1600" dirty="0" smtClean="0"/>
              <a:t>, </a:t>
            </a:r>
            <a:r>
              <a:rPr lang="en-US" sz="1600" dirty="0"/>
              <a:t>) </a:t>
            </a:r>
            <a:r>
              <a:rPr lang="en-US" sz="1600" dirty="0" smtClean="0"/>
              <a:t>2014 (collaboration with Intel, see </a:t>
            </a:r>
            <a:r>
              <a:rPr lang="pt-BR" sz="1600" dirty="0" err="1"/>
              <a:t>https</a:t>
            </a:r>
            <a:r>
              <a:rPr lang="pt-BR" sz="1600" dirty="0"/>
              <a:t>://</a:t>
            </a:r>
            <a:r>
              <a:rPr lang="pt-BR" sz="1600" dirty="0" err="1"/>
              <a:t>vimeo.com</a:t>
            </a:r>
            <a:r>
              <a:rPr lang="pt-BR" sz="1600" dirty="0"/>
              <a:t>/</a:t>
            </a:r>
            <a:r>
              <a:rPr lang="pt-BR" sz="1600" dirty="0" smtClean="0"/>
              <a:t>114828162</a:t>
            </a:r>
            <a:endParaRPr lang="en-US" sz="1600" dirty="0"/>
          </a:p>
        </p:txBody>
      </p:sp>
    </p:spTree>
    <p:extLst>
      <p:ext uri="{BB962C8B-B14F-4D97-AF65-F5344CB8AC3E}">
        <p14:creationId xmlns:p14="http://schemas.microsoft.com/office/powerpoint/2010/main" val="395952022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iocouture_l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4616" y="1323509"/>
            <a:ext cx="5160528" cy="5569281"/>
          </a:xfrm>
          <a:prstGeom prst="rect">
            <a:avLst/>
          </a:prstGeom>
        </p:spPr>
      </p:pic>
      <p:sp>
        <p:nvSpPr>
          <p:cNvPr id="2" name="Title 1"/>
          <p:cNvSpPr>
            <a:spLocks noGrp="1"/>
          </p:cNvSpPr>
          <p:nvPr>
            <p:ph type="title"/>
          </p:nvPr>
        </p:nvSpPr>
        <p:spPr>
          <a:xfrm>
            <a:off x="457200" y="274638"/>
            <a:ext cx="7649538" cy="1238732"/>
          </a:xfrm>
        </p:spPr>
        <p:txBody>
          <a:bodyPr>
            <a:noAutofit/>
          </a:bodyPr>
          <a:lstStyle/>
          <a:p>
            <a:pPr algn="l"/>
            <a:r>
              <a:rPr lang="en-US" sz="2400" dirty="0" smtClean="0"/>
              <a:t>Grow your </a:t>
            </a:r>
            <a:r>
              <a:rPr lang="en-US" sz="2400" dirty="0"/>
              <a:t>own clothes</a:t>
            </a:r>
            <a:br>
              <a:rPr lang="en-US" sz="2400" dirty="0"/>
            </a:br>
            <a:r>
              <a:rPr lang="en-US" sz="2400" dirty="0" smtClean="0"/>
              <a:t>Suzanna Lee talk: </a:t>
            </a:r>
            <a:br>
              <a:rPr lang="en-US" sz="2400" dirty="0" smtClean="0"/>
            </a:br>
            <a:r>
              <a:rPr lang="en-US" sz="1600" dirty="0" smtClean="0"/>
              <a:t>https</a:t>
            </a:r>
            <a:r>
              <a:rPr lang="en-US" sz="1600" dirty="0"/>
              <a:t>://</a:t>
            </a:r>
            <a:r>
              <a:rPr lang="en-US" sz="1600" dirty="0" err="1"/>
              <a:t>www.ted.com</a:t>
            </a:r>
            <a:r>
              <a:rPr lang="en-US" sz="1600" dirty="0"/>
              <a:t>/</a:t>
            </a:r>
            <a:r>
              <a:rPr lang="en-US" sz="1600" dirty="0" smtClean="0"/>
              <a:t>talks/</a:t>
            </a:r>
            <a:r>
              <a:rPr lang="en-US" sz="1600" dirty="0" err="1" smtClean="0"/>
              <a:t>suzanne_lee_grow_your_own_clothes</a:t>
            </a:r>
            <a:r>
              <a:rPr lang="en-US" sz="1600" dirty="0" err="1"/>
              <a:t>?language</a:t>
            </a:r>
            <a:r>
              <a:rPr lang="en-US" sz="1600" dirty="0"/>
              <a:t>=en</a:t>
            </a:r>
            <a:br>
              <a:rPr lang="en-US" sz="1600" dirty="0"/>
            </a:br>
            <a:endParaRPr lang="en-US" sz="1600" dirty="0"/>
          </a:p>
        </p:txBody>
      </p:sp>
      <p:pic>
        <p:nvPicPr>
          <p:cNvPr id="3" name="Picture 2" descr="inde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32762"/>
            <a:ext cx="3242600" cy="4872760"/>
          </a:xfrm>
          <a:prstGeom prst="rect">
            <a:avLst/>
          </a:prstGeom>
        </p:spPr>
      </p:pic>
    </p:spTree>
    <p:extLst>
      <p:ext uri="{BB962C8B-B14F-4D97-AF65-F5344CB8AC3E}">
        <p14:creationId xmlns:p14="http://schemas.microsoft.com/office/powerpoint/2010/main" val="93864464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936284" cy="629905"/>
          </a:xfrm>
        </p:spPr>
        <p:txBody>
          <a:bodyPr>
            <a:noAutofit/>
          </a:bodyPr>
          <a:lstStyle/>
          <a:p>
            <a:pPr algn="l"/>
            <a:r>
              <a:rPr lang="en-US" sz="2400" dirty="0" err="1"/>
              <a:t>Natsai</a:t>
            </a:r>
            <a:r>
              <a:rPr lang="en-US" sz="2400" dirty="0"/>
              <a:t> Audrey</a:t>
            </a:r>
            <a:br>
              <a:rPr lang="en-US" sz="2400" dirty="0"/>
            </a:br>
            <a:r>
              <a:rPr lang="en-US" sz="2400" dirty="0"/>
              <a:t>http://</a:t>
            </a:r>
            <a:r>
              <a:rPr lang="en-US" sz="2400" dirty="0" err="1"/>
              <a:t>www.natsaiaudrey.co.uk</a:t>
            </a:r>
            <a:r>
              <a:rPr lang="en-US" sz="2400" dirty="0"/>
              <a:t>/</a:t>
            </a:r>
          </a:p>
        </p:txBody>
      </p:sp>
      <p:pic>
        <p:nvPicPr>
          <p:cNvPr id="6" name="Picture 5" descr="1NatsaiAudrey_FF_SilkScarves_Fold_02-1024x76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97856" y="1165466"/>
            <a:ext cx="9241855" cy="6931392"/>
          </a:xfrm>
          <a:prstGeom prst="rect">
            <a:avLst/>
          </a:prstGeom>
        </p:spPr>
      </p:pic>
    </p:spTree>
    <p:extLst>
      <p:ext uri="{BB962C8B-B14F-4D97-AF65-F5344CB8AC3E}">
        <p14:creationId xmlns:p14="http://schemas.microsoft.com/office/powerpoint/2010/main" val="4024468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3981</TotalTime>
  <Words>1039</Words>
  <Application>Microsoft Macintosh PowerPoint</Application>
  <PresentationFormat>On-screen Show (4:3)</PresentationFormat>
  <Paragraphs>176</Paragraphs>
  <Slides>38</Slides>
  <Notes>25</Notes>
  <HiddenSlides>0</HiddenSlides>
  <MMClips>1</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C R E A T I V E L E A R N I N G + W E A R A B L E T E C H N O L O G Y       BECCA ROSE @beccaerose MA research: research.beccarose.co.uk   website: beccarose.co.uk</vt:lpstr>
      <vt:lpstr>Overview   This session is about design, technology, and creative learning. We will cover:   Creative learning Wearable Technology Ideation + Making   With a combination of lecture, discussion, and making </vt:lpstr>
      <vt:lpstr>What is wearable technology? </vt:lpstr>
      <vt:lpstr>PowerPoint Presentation</vt:lpstr>
      <vt:lpstr>PowerPoint Presentation</vt:lpstr>
      <vt:lpstr>PowerPoint Presentation</vt:lpstr>
      <vt:lpstr>PowerPoint Presentation</vt:lpstr>
      <vt:lpstr>Grow your own clothes Suzanna Lee talk:  https://www.ted.com/talks/suzanne_lee_grow_your_own_clothes?language=en </vt:lpstr>
      <vt:lpstr>Natsai Audrey http://www.natsaiaudrey.co.uk/</vt:lpstr>
      <vt:lpstr>Human Breadboards Research    </vt:lpstr>
      <vt:lpstr> "A boarder vision of technology education demands that socio-political, cultural and environmental facets of the 'multidiscipline' be integrated so that the subject is not simply focused on preparing future technologists but rather technology capable critical thinkers"     Leo Elshof (2009). from Toward sustainable practices in technology education. International Journal of Technology and Design Education, 19(2), 133-147. </vt:lpstr>
      <vt:lpstr>PowerPoint Presentation</vt:lpstr>
      <vt:lpstr>Drawing Breath See video: https://vimeo.com/119214347</vt:lpstr>
      <vt:lpstr>PowerPoint Presentation</vt:lpstr>
      <vt:lpstr>https://www.youtube.com/watch?v=AFpLCV_KDyQ</vt:lpstr>
      <vt:lpstr>PowerPoint Presentation</vt:lpstr>
      <vt:lpstr>No animals were harmed in the making of this movie! https://vimeo.com/55880815 @1.03</vt:lpstr>
      <vt:lpstr>Interactive Bus:  technology + storytelling   NuVu, 2015</vt:lpstr>
      <vt:lpstr>Initial Research Site visits, documentation, role play, photos, written response</vt:lpstr>
      <vt:lpstr>Development discussion, further research, rapid prototyping  </vt:lpstr>
      <vt:lpstr>Prototype</vt:lpstr>
      <vt:lpstr>Development </vt:lpstr>
      <vt:lpstr>Using technology with social implications:  empathy, technology for solving problems, and an active engagement with capability of technology (beyond consuming)   What is more, it is student centred and exciting to learn!  “normally in physics class I will do anything to avoid Arduino and all that technical stuff, but I would actually do it now that I know how to create something new”  NuVu Student, 2015</vt:lpstr>
      <vt:lpstr>In this session we will prototype an interactive wearable device</vt:lpstr>
      <vt:lpstr>  Activity 1:  quick thinking design challenge     </vt:lpstr>
      <vt:lpstr>AREA OF BODY </vt:lpstr>
      <vt:lpstr>AREA OF BODY </vt:lpstr>
      <vt:lpstr>AREA OF BODY </vt:lpstr>
      <vt:lpstr>AREA OF BODY </vt:lpstr>
      <vt:lpstr>PowerPoint Presentation</vt:lpstr>
      <vt:lpstr>Activity 2:  build circuits   test materials  sewing demo</vt:lpstr>
      <vt:lpstr>Communicational Onsie </vt:lpstr>
      <vt:lpstr>Friendship Memory Cuff</vt:lpstr>
      <vt:lpstr>Programmers (which ones to choose?!) </vt:lpstr>
      <vt:lpstr>Activity 3:  3d sketching and rapid prototype  flora / lilypad demo  develop story-making and narrative  present or perform    </vt:lpstr>
      <vt:lpstr>PowerPoint Presentation</vt:lpstr>
      <vt:lpstr>Where to buy these materials?  Europe Kitronic Plug and Wear  US Sparkfun -20% discount for educators Adafruit –good for etextiles (i.e. flora board, neopixels) LessEMF –conductive fabrics Jameco –conductive thead  And amazon / ebay often have some materials </vt:lpstr>
      <vt:lpstr>Links for making ideas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Becca Rose</dc:creator>
  <cp:lastModifiedBy>Becca Rose</cp:lastModifiedBy>
  <cp:revision>52</cp:revision>
  <dcterms:created xsi:type="dcterms:W3CDTF">2015-04-02T01:35:13Z</dcterms:created>
  <dcterms:modified xsi:type="dcterms:W3CDTF">2016-02-27T07:54:07Z</dcterms:modified>
</cp:coreProperties>
</file>